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88" r:id="rId2"/>
    <p:sldId id="259" r:id="rId3"/>
    <p:sldId id="261" r:id="rId4"/>
    <p:sldId id="262" r:id="rId5"/>
    <p:sldId id="263" r:id="rId6"/>
    <p:sldId id="289" r:id="rId7"/>
    <p:sldId id="266" r:id="rId8"/>
    <p:sldId id="272" r:id="rId9"/>
    <p:sldId id="268" r:id="rId10"/>
    <p:sldId id="273" r:id="rId11"/>
    <p:sldId id="275" r:id="rId12"/>
    <p:sldId id="269" r:id="rId13"/>
    <p:sldId id="279" r:id="rId14"/>
    <p:sldId id="285" r:id="rId15"/>
    <p:sldId id="270" r:id="rId16"/>
    <p:sldId id="280" r:id="rId17"/>
    <p:sldId id="281" r:id="rId18"/>
    <p:sldId id="286" r:id="rId19"/>
    <p:sldId id="287" r:id="rId20"/>
    <p:sldId id="267" r:id="rId21"/>
    <p:sldId id="284" r:id="rId22"/>
    <p:sldId id="276" r:id="rId23"/>
    <p:sldId id="277" r:id="rId24"/>
    <p:sldId id="290" r:id="rId25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94" autoAdjust="0"/>
  </p:normalViewPr>
  <p:slideViewPr>
    <p:cSldViewPr>
      <p:cViewPr>
        <p:scale>
          <a:sx n="100" d="100"/>
          <a:sy n="100" d="100"/>
        </p:scale>
        <p:origin x="-174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Revenues</c:v>
                </c:pt>
              </c:strCache>
            </c:strRef>
          </c:tx>
          <c:dLbls>
            <c:dLbl>
              <c:idx val="3"/>
              <c:layout>
                <c:manualLayout>
                  <c:x val="0.29239312967823466"/>
                  <c:y val="7.0150816522362199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numFmt formatCode="0.00%" sourceLinked="0"/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Sheet1!$A$2:$A$5</c:f>
              <c:strCache>
                <c:ptCount val="4"/>
                <c:pt idx="0">
                  <c:v>Local</c:v>
                </c:pt>
                <c:pt idx="1">
                  <c:v>Federal</c:v>
                </c:pt>
                <c:pt idx="2">
                  <c:v>State</c:v>
                </c:pt>
                <c:pt idx="3">
                  <c:v>Fund Balance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105.55</c:v>
                </c:pt>
                <c:pt idx="1">
                  <c:v>2.94</c:v>
                </c:pt>
                <c:pt idx="2">
                  <c:v>43.32</c:v>
                </c:pt>
                <c:pt idx="3">
                  <c:v>2.17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Amount</c:v>
                </c:pt>
              </c:strCache>
            </c:strRef>
          </c:tx>
          <c:dLbls>
            <c:dLbl>
              <c:idx val="2"/>
              <c:layout>
                <c:manualLayout>
                  <c:x val="5.089190240108875E-3"/>
                  <c:y val="1.6363810309540754E-2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numFmt formatCode="0.00%" sourceLinked="0"/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Sheet1!$A$2:$A$5</c:f>
              <c:strCache>
                <c:ptCount val="4"/>
                <c:pt idx="0">
                  <c:v>CAPITAL</c:v>
                </c:pt>
                <c:pt idx="1">
                  <c:v>OPERATIONAL</c:v>
                </c:pt>
                <c:pt idx="2">
                  <c:v>PERSONNEL</c:v>
                </c:pt>
                <c:pt idx="3">
                  <c:v>TRANSFERS</c:v>
                </c:pt>
              </c:strCache>
            </c:strRef>
          </c:cat>
          <c:val>
            <c:numRef>
              <c:f>Sheet1!$B$2:$B$5</c:f>
              <c:numCache>
                <c:formatCode>_("$"* #,##0_);_("$"* \(#,##0\);_("$"* "-"??_);_(@_)</c:formatCode>
                <c:ptCount val="4"/>
                <c:pt idx="0">
                  <c:v>796999</c:v>
                </c:pt>
                <c:pt idx="1">
                  <c:v>19858710</c:v>
                </c:pt>
                <c:pt idx="2">
                  <c:v>131309625</c:v>
                </c:pt>
                <c:pt idx="3">
                  <c:v>3479355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4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825507922620783"/>
          <c:y val="4.6668655054481818E-2"/>
          <c:w val="0.84476961213181689"/>
          <c:h val="0.573657868672916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Sheet1!$A$2:$A$11</c:f>
              <c:strCache>
                <c:ptCount val="10"/>
                <c:pt idx="0">
                  <c:v>2008-09</c:v>
                </c:pt>
                <c:pt idx="1">
                  <c:v>2009-10</c:v>
                </c:pt>
                <c:pt idx="2">
                  <c:v>2010-11</c:v>
                </c:pt>
                <c:pt idx="3">
                  <c:v>2011-12</c:v>
                </c:pt>
                <c:pt idx="4">
                  <c:v>2012-13</c:v>
                </c:pt>
                <c:pt idx="5">
                  <c:v>2013-14</c:v>
                </c:pt>
                <c:pt idx="6">
                  <c:v>2014-15</c:v>
                </c:pt>
                <c:pt idx="7">
                  <c:v>2015-16</c:v>
                </c:pt>
                <c:pt idx="8">
                  <c:v>2016-17</c:v>
                </c:pt>
                <c:pt idx="9">
                  <c:v>2017-18</c:v>
                </c:pt>
              </c:strCache>
            </c:strRef>
          </c:cat>
          <c:val>
            <c:numRef>
              <c:f>Sheet1!$B$2:$B$11</c:f>
              <c:numCache>
                <c:formatCode>0</c:formatCode>
                <c:ptCount val="10"/>
                <c:pt idx="0">
                  <c:v>12531</c:v>
                </c:pt>
                <c:pt idx="1">
                  <c:v>12742</c:v>
                </c:pt>
                <c:pt idx="2">
                  <c:v>12914</c:v>
                </c:pt>
                <c:pt idx="3">
                  <c:v>12799</c:v>
                </c:pt>
                <c:pt idx="4">
                  <c:v>12984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Sheet1!$A$2:$A$11</c:f>
              <c:strCache>
                <c:ptCount val="10"/>
                <c:pt idx="0">
                  <c:v>2008-09</c:v>
                </c:pt>
                <c:pt idx="1">
                  <c:v>2009-10</c:v>
                </c:pt>
                <c:pt idx="2">
                  <c:v>2010-11</c:v>
                </c:pt>
                <c:pt idx="3">
                  <c:v>2011-12</c:v>
                </c:pt>
                <c:pt idx="4">
                  <c:v>2012-13</c:v>
                </c:pt>
                <c:pt idx="5">
                  <c:v>2013-14</c:v>
                </c:pt>
                <c:pt idx="6">
                  <c:v>2014-15</c:v>
                </c:pt>
                <c:pt idx="7">
                  <c:v>2015-16</c:v>
                </c:pt>
                <c:pt idx="8">
                  <c:v>2016-17</c:v>
                </c:pt>
                <c:pt idx="9">
                  <c:v>2017-18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 formatCode="0">
                  <c:v>13166</c:v>
                </c:pt>
                <c:pt idx="6" formatCode="0">
                  <c:v>13384</c:v>
                </c:pt>
                <c:pt idx="7" formatCode="0">
                  <c:v>13562</c:v>
                </c:pt>
                <c:pt idx="8" formatCode="0">
                  <c:v>13704</c:v>
                </c:pt>
                <c:pt idx="9" formatCode="0">
                  <c:v>13830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822848"/>
        <c:axId val="21903616"/>
      </c:barChart>
      <c:catAx>
        <c:axId val="21822848"/>
        <c:scaling>
          <c:orientation val="minMax"/>
        </c:scaling>
        <c:delete val="0"/>
        <c:axPos val="b"/>
        <c:majorTickMark val="out"/>
        <c:minorTickMark val="none"/>
        <c:tickLblPos val="nextTo"/>
        <c:crossAx val="21903616"/>
        <c:crosses val="autoZero"/>
        <c:auto val="1"/>
        <c:lblAlgn val="ctr"/>
        <c:lblOffset val="100"/>
        <c:noMultiLvlLbl val="0"/>
      </c:catAx>
      <c:valAx>
        <c:axId val="219036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218228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4852362204724407"/>
          <c:y val="0.89645947665632708"/>
          <c:w val="0.49986633615242543"/>
          <c:h val="9.241635613538028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25507922620783"/>
          <c:y val="4.6668655054481818E-2"/>
          <c:w val="0.84476961213181689"/>
          <c:h val="0.573657868672916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Budgeted F/R Students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Sheet1!$A$2:$A$7</c:f>
              <c:strCache>
                <c:ptCount val="6"/>
                <c:pt idx="0">
                  <c:v>2008-09</c:v>
                </c:pt>
                <c:pt idx="1">
                  <c:v>2009-10</c:v>
                </c:pt>
                <c:pt idx="2">
                  <c:v>2010-11</c:v>
                </c:pt>
                <c:pt idx="3">
                  <c:v>2011-12</c:v>
                </c:pt>
                <c:pt idx="4">
                  <c:v>2012-13</c:v>
                </c:pt>
                <c:pt idx="5">
                  <c:v>2013-14</c:v>
                </c:pt>
              </c:strCache>
            </c:strRef>
          </c:cat>
          <c:val>
            <c:numRef>
              <c:f>Sheet1!$B$2:$B$7</c:f>
              <c:numCache>
                <c:formatCode>0</c:formatCode>
                <c:ptCount val="6"/>
                <c:pt idx="0">
                  <c:v>2394.2600000000002</c:v>
                </c:pt>
                <c:pt idx="1">
                  <c:v>2445.64</c:v>
                </c:pt>
                <c:pt idx="2">
                  <c:v>2784.82</c:v>
                </c:pt>
                <c:pt idx="3">
                  <c:v>2874.31</c:v>
                </c:pt>
                <c:pt idx="4">
                  <c:v>3314.67</c:v>
                </c:pt>
                <c:pt idx="5" formatCode="General">
                  <c:v>3511.36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596800"/>
        <c:axId val="21598592"/>
      </c:barChart>
      <c:catAx>
        <c:axId val="21596800"/>
        <c:scaling>
          <c:orientation val="minMax"/>
        </c:scaling>
        <c:delete val="0"/>
        <c:axPos val="b"/>
        <c:majorTickMark val="out"/>
        <c:minorTickMark val="none"/>
        <c:tickLblPos val="nextTo"/>
        <c:crossAx val="21598592"/>
        <c:crosses val="autoZero"/>
        <c:auto val="1"/>
        <c:lblAlgn val="ctr"/>
        <c:lblOffset val="100"/>
        <c:noMultiLvlLbl val="0"/>
      </c:catAx>
      <c:valAx>
        <c:axId val="21598592"/>
        <c:scaling>
          <c:orientation val="minMax"/>
          <c:max val="4000"/>
          <c:min val="2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215968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US" sz="2000" dirty="0">
                <a:latin typeface="+mn-lt"/>
              </a:rPr>
              <a:t>Teacher Salary Market Comparison 2012-2013</a:t>
            </a:r>
          </a:p>
        </c:rich>
      </c:tx>
      <c:layout>
        <c:manualLayout>
          <c:xMode val="edge"/>
          <c:yMode val="edge"/>
          <c:x val="0.2987394712915788"/>
          <c:y val="1.957586100216560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9360528047201691E-2"/>
          <c:y val="7.9934747145187723E-2"/>
          <c:w val="0.8140690196744278"/>
          <c:h val="0.763365698000663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'[Market Teacher Scales Chart Data 2012-2013.xlsx]2012-2013 Teacher Salary Scales'!$B$75</c:f>
              <c:strCache>
                <c:ptCount val="1"/>
                <c:pt idx="0">
                  <c:v>Top Quartile (7th highest)</c:v>
                </c:pt>
              </c:strCache>
            </c:strRef>
          </c:tx>
          <c:spPr>
            <a:noFill/>
            <a:ln w="25400">
              <a:noFill/>
            </a:ln>
          </c:spPr>
          <c:invertIfNegative val="0"/>
          <c:cat>
            <c:strRef>
              <c:f>'[Market Teacher Scales Chart Data 2012-2013.xlsx]2012-2013 Teacher Salary Scales'!$C$74:$J$74</c:f>
              <c:strCache>
                <c:ptCount val="8"/>
                <c:pt idx="0">
                  <c:v>0 Years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  <c:pt idx="7">
                  <c:v>Maximum</c:v>
                </c:pt>
              </c:strCache>
            </c:strRef>
          </c:cat>
          <c:val>
            <c:numRef>
              <c:f>'[Market Teacher Scales Chart Data 2012-2013.xlsx]2012-2013 Teacher Salary Scales'!$C$75:$J$75</c:f>
              <c:numCache>
                <c:formatCode>"$"#,##0</c:formatCode>
                <c:ptCount val="8"/>
                <c:pt idx="0">
                  <c:v>41984.800000000003</c:v>
                </c:pt>
                <c:pt idx="1">
                  <c:v>42370.64</c:v>
                </c:pt>
                <c:pt idx="2">
                  <c:v>45603</c:v>
                </c:pt>
                <c:pt idx="3">
                  <c:v>50056</c:v>
                </c:pt>
                <c:pt idx="4">
                  <c:v>56612.04</c:v>
                </c:pt>
                <c:pt idx="5">
                  <c:v>58898.880000000005</c:v>
                </c:pt>
                <c:pt idx="6">
                  <c:v>62058</c:v>
                </c:pt>
                <c:pt idx="7">
                  <c:v>65509.600000000006</c:v>
                </c:pt>
              </c:numCache>
            </c:numRef>
          </c:val>
        </c:ser>
        <c:ser>
          <c:idx val="1"/>
          <c:order val="1"/>
          <c:tx>
            <c:strRef>
              <c:f>'[Market Teacher Scales Chart Data 2012-2013.xlsx]2012-2013 Teacher Salary Scales'!$B$76</c:f>
              <c:strCache>
                <c:ptCount val="1"/>
                <c:pt idx="0">
                  <c:v>Top Quartile Range Breadth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cat>
            <c:strRef>
              <c:f>'[Market Teacher Scales Chart Data 2012-2013.xlsx]2012-2013 Teacher Salary Scales'!$C$74:$J$74</c:f>
              <c:strCache>
                <c:ptCount val="8"/>
                <c:pt idx="0">
                  <c:v>0 Years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  <c:pt idx="7">
                  <c:v>Maximum</c:v>
                </c:pt>
              </c:strCache>
            </c:strRef>
          </c:cat>
          <c:val>
            <c:numRef>
              <c:f>'[Market Teacher Scales Chart Data 2012-2013.xlsx]2012-2013 Teacher Salary Scales'!$C$76:$J$76</c:f>
              <c:numCache>
                <c:formatCode>"$"#,##0</c:formatCode>
                <c:ptCount val="8"/>
                <c:pt idx="0">
                  <c:v>3825.1199999999953</c:v>
                </c:pt>
                <c:pt idx="1">
                  <c:v>5783.4400000000023</c:v>
                </c:pt>
                <c:pt idx="2">
                  <c:v>10187.800000000003</c:v>
                </c:pt>
                <c:pt idx="3">
                  <c:v>9695</c:v>
                </c:pt>
                <c:pt idx="4">
                  <c:v>13038.96</c:v>
                </c:pt>
                <c:pt idx="5">
                  <c:v>22723.119999999995</c:v>
                </c:pt>
                <c:pt idx="6">
                  <c:v>24966</c:v>
                </c:pt>
                <c:pt idx="7">
                  <c:v>21514.399999999994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5689088"/>
        <c:axId val="85691392"/>
      </c:barChart>
      <c:lineChart>
        <c:grouping val="standard"/>
        <c:varyColors val="0"/>
        <c:ser>
          <c:idx val="2"/>
          <c:order val="2"/>
          <c:tx>
            <c:strRef>
              <c:f>'[Market Teacher Scales Chart Data 2012-2013.xlsx]2012-2013 Teacher Salary Scales'!$B$77</c:f>
              <c:strCache>
                <c:ptCount val="1"/>
                <c:pt idx="0">
                  <c:v>Albemarle</c:v>
                </c:pt>
              </c:strCache>
            </c:strRef>
          </c:tx>
          <c:spPr>
            <a:ln w="28575">
              <a:noFill/>
            </a:ln>
          </c:spPr>
          <c:marker>
            <c:symbol val="dash"/>
            <c:size val="11"/>
            <c:spPr>
              <a:solidFill>
                <a:schemeClr val="tx1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strRef>
              <c:f>'[Market Teacher Scales Chart Data 2012-2013.xlsx]2012-2013 Teacher Salary Scales'!$C$74:$J$74</c:f>
              <c:strCache>
                <c:ptCount val="8"/>
                <c:pt idx="0">
                  <c:v>0 Years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  <c:pt idx="7">
                  <c:v>Maximum</c:v>
                </c:pt>
              </c:strCache>
            </c:strRef>
          </c:cat>
          <c:val>
            <c:numRef>
              <c:f>'[Market Teacher Scales Chart Data 2012-2013.xlsx]2012-2013 Teacher Salary Scales'!$C$77:$J$77</c:f>
              <c:numCache>
                <c:formatCode>"$"#,##0</c:formatCode>
                <c:ptCount val="8"/>
                <c:pt idx="0">
                  <c:v>42701</c:v>
                </c:pt>
                <c:pt idx="1">
                  <c:v>45803</c:v>
                </c:pt>
                <c:pt idx="2">
                  <c:v>49084</c:v>
                </c:pt>
                <c:pt idx="3">
                  <c:v>53049</c:v>
                </c:pt>
                <c:pt idx="4">
                  <c:v>57311</c:v>
                </c:pt>
                <c:pt idx="5">
                  <c:v>61667</c:v>
                </c:pt>
                <c:pt idx="6">
                  <c:v>66015</c:v>
                </c:pt>
                <c:pt idx="7">
                  <c:v>66885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89088"/>
        <c:axId val="85691392"/>
      </c:lineChart>
      <c:catAx>
        <c:axId val="85689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>
                  <a:defRPr sz="95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800" dirty="0">
                    <a:latin typeface="+mn-lt"/>
                  </a:rPr>
                  <a:t>Experience</a:t>
                </a:r>
              </a:p>
            </c:rich>
          </c:tx>
          <c:layout>
            <c:manualLayout>
              <c:xMode val="edge"/>
              <c:yMode val="edge"/>
              <c:x val="0.4621848249360988"/>
              <c:y val="0.8922298400912815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85691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691392"/>
        <c:scaling>
          <c:orientation val="minMax"/>
          <c:max val="90000"/>
          <c:min val="40000"/>
        </c:scaling>
        <c:delete val="0"/>
        <c:axPos val="l"/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600" dirty="0">
                    <a:latin typeface="+mn-lt"/>
                  </a:rPr>
                  <a:t>Annual Salary</a:t>
                </a:r>
              </a:p>
            </c:rich>
          </c:tx>
          <c:layout>
            <c:manualLayout>
              <c:xMode val="edge"/>
              <c:yMode val="edge"/>
              <c:x val="1.3301768651467595E-2"/>
              <c:y val="0.35698718268581464"/>
            </c:manualLayout>
          </c:layout>
          <c:overlay val="0"/>
          <c:spPr>
            <a:noFill/>
            <a:ln w="25400">
              <a:noFill/>
            </a:ln>
          </c:spPr>
        </c:title>
        <c:numFmt formatCode="&quot;$&quot;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85689088"/>
        <c:crosses val="autoZero"/>
        <c:crossBetween val="between"/>
      </c:valAx>
      <c:spPr>
        <a:ln w="12700">
          <a:solidFill>
            <a:srgbClr val="808080"/>
          </a:solidFill>
          <a:prstDash val="solid"/>
        </a:ln>
        <a:scene3d>
          <a:camera prst="orthographicFront"/>
          <a:lightRig rig="threePt" dir="t">
            <a:rot lat="0" lon="0" rev="1200000"/>
          </a:lightRig>
        </a:scene3d>
        <a:sp3d>
          <a:bevelT w="25400"/>
          <a:bevelB w="25400"/>
        </a:sp3d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2.758435832775805E-2"/>
          <c:y val="0.89501857895139536"/>
          <c:w val="0.2326631842588304"/>
          <c:h val="5.4217006144194016E-2"/>
        </c:manualLayout>
      </c:layout>
      <c:overlay val="0"/>
      <c:spPr>
        <a:ln>
          <a:noFill/>
        </a:ln>
      </c:spPr>
      <c:txPr>
        <a:bodyPr/>
        <a:lstStyle/>
        <a:p>
          <a:pPr>
            <a:defRPr>
              <a:latin typeface="+mn-lt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rgbClr val="4F81BD">
            <a:tint val="66000"/>
            <a:satMod val="160000"/>
          </a:srgbClr>
        </a:gs>
        <a:gs pos="50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lin ang="5400000" scaled="0"/>
    </a:gradFill>
    <a:ln w="15875" cap="rnd" cmpd="sng">
      <a:solidFill>
        <a:schemeClr val="tx1"/>
      </a:solidFill>
      <a:round/>
    </a:ln>
    <a:scene3d>
      <a:camera prst="orthographicFront"/>
      <a:lightRig rig="chilly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</a:t>
            </a:r>
            <a:r>
              <a:rPr lang="en-US" baseline="0" dirty="0" smtClean="0"/>
              <a:t> Increase at Anchor Points </a:t>
            </a:r>
            <a:br>
              <a:rPr lang="en-US" baseline="0" dirty="0" smtClean="0"/>
            </a:br>
            <a:r>
              <a:rPr lang="en-US" sz="1400" baseline="0" dirty="0" smtClean="0"/>
              <a:t>(Inclusive of Step)</a:t>
            </a:r>
            <a:endParaRPr lang="en-US" sz="1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Increase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New Teacher</c:v>
                </c:pt>
                <c:pt idx="1">
                  <c:v>10 Years</c:v>
                </c:pt>
                <c:pt idx="2">
                  <c:v>20 Years</c:v>
                </c:pt>
                <c:pt idx="3">
                  <c:v>30 Years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4.3299999999999998E-2</c:v>
                </c:pt>
                <c:pt idx="1">
                  <c:v>1.2999999999999999E-2</c:v>
                </c:pt>
                <c:pt idx="2">
                  <c:v>2.5700000000000001E-2</c:v>
                </c:pt>
                <c:pt idx="3">
                  <c:v>1.2999999999999999E-2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751232"/>
        <c:axId val="124753024"/>
      </c:barChart>
      <c:catAx>
        <c:axId val="124751232"/>
        <c:scaling>
          <c:orientation val="minMax"/>
        </c:scaling>
        <c:delete val="0"/>
        <c:axPos val="b"/>
        <c:majorTickMark val="out"/>
        <c:minorTickMark val="none"/>
        <c:tickLblPos val="nextTo"/>
        <c:crossAx val="124753024"/>
        <c:crosses val="autoZero"/>
        <c:auto val="1"/>
        <c:lblAlgn val="ctr"/>
        <c:lblOffset val="100"/>
        <c:noMultiLvlLbl val="0"/>
      </c:catAx>
      <c:valAx>
        <c:axId val="1247530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24751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Health Costs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Pt>
            <c:idx val="5"/>
            <c:invertIfNegative val="0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2008 - 2009</c:v>
                </c:pt>
                <c:pt idx="1">
                  <c:v>2009 - 2010</c:v>
                </c:pt>
                <c:pt idx="2">
                  <c:v>2010 - 2011</c:v>
                </c:pt>
                <c:pt idx="3">
                  <c:v>2011 - 2012</c:v>
                </c:pt>
                <c:pt idx="4">
                  <c:v>2012 - 2013</c:v>
                </c:pt>
                <c:pt idx="5">
                  <c:v>2013 - 2014</c:v>
                </c:pt>
              </c:strCache>
            </c:strRef>
          </c:cat>
          <c:val>
            <c:numRef>
              <c:f>Sheet1!$B$2:$B$7</c:f>
              <c:numCache>
                <c:formatCode>_("$"* #,##0_);_("$"* \(#,##0\);_("$"* "-"??_);_(@_)</c:formatCode>
                <c:ptCount val="6"/>
                <c:pt idx="0">
                  <c:v>6645</c:v>
                </c:pt>
                <c:pt idx="1">
                  <c:v>7045</c:v>
                </c:pt>
                <c:pt idx="2">
                  <c:v>7609</c:v>
                </c:pt>
                <c:pt idx="3">
                  <c:v>7609</c:v>
                </c:pt>
                <c:pt idx="4">
                  <c:v>6745</c:v>
                </c:pt>
                <c:pt idx="5">
                  <c:v>7217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263808"/>
        <c:axId val="122265600"/>
      </c:barChart>
      <c:catAx>
        <c:axId val="122263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1800000"/>
          <a:lstStyle/>
          <a:p>
            <a:pPr>
              <a:defRPr/>
            </a:pPr>
            <a:endParaRPr lang="en-US"/>
          </a:p>
        </c:txPr>
        <c:crossAx val="122265600"/>
        <c:crosses val="autoZero"/>
        <c:auto val="1"/>
        <c:lblAlgn val="ctr"/>
        <c:lblOffset val="100"/>
        <c:noMultiLvlLbl val="0"/>
      </c:catAx>
      <c:valAx>
        <c:axId val="122265600"/>
        <c:scaling>
          <c:orientation val="minMax"/>
        </c:scaling>
        <c:delete val="0"/>
        <c:axPos val="l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crossAx val="122263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534444387873576E-2"/>
          <c:y val="5.5052311169437151E-2"/>
          <c:w val="0.91949024490743714"/>
          <c:h val="0.6675448381452319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VRS Professional Rate</c:v>
                </c:pt>
              </c:strCache>
            </c:strRef>
          </c:tx>
          <c:marker>
            <c:symbol val="circle"/>
            <c:size val="13"/>
          </c:marker>
          <c:dLbls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5486179824800692E-2"/>
                  <c:y val="-6.2193241469816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4110347296387102"/>
                  <c:y val="-5.8176946631671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0560964149042985"/>
                  <c:y val="0.1091030548264800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7938905650202286E-2"/>
                  <c:y val="9.52141659375911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0.1646</c:v>
                </c:pt>
                <c:pt idx="1">
                  <c:v>0.1547</c:v>
                </c:pt>
                <c:pt idx="2">
                  <c:v>0.1489</c:v>
                </c:pt>
                <c:pt idx="3">
                  <c:v>9.5299999999999996E-2</c:v>
                </c:pt>
                <c:pt idx="4">
                  <c:v>0.1221</c:v>
                </c:pt>
                <c:pt idx="5">
                  <c:v>0.12770000000000001</c:v>
                </c:pt>
                <c:pt idx="6">
                  <c:v>0.12770000000000001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5"/>
              <c:layout>
                <c:manualLayout>
                  <c:x val="-7.7160503203132877E-2"/>
                  <c:y val="-9.259259259259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9.259259259259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  <c:pt idx="5">
                  <c:v>2012-13</c:v>
                </c:pt>
                <c:pt idx="6">
                  <c:v>2013-14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5" formatCode="0.00%">
                  <c:v>0.1777</c:v>
                </c:pt>
                <c:pt idx="6" formatCode="0.00%">
                  <c:v>0.1777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310848"/>
        <c:axId val="127320832"/>
      </c:lineChart>
      <c:catAx>
        <c:axId val="127310848"/>
        <c:scaling>
          <c:orientation val="minMax"/>
        </c:scaling>
        <c:delete val="0"/>
        <c:axPos val="b"/>
        <c:majorTickMark val="out"/>
        <c:minorTickMark val="none"/>
        <c:tickLblPos val="nextTo"/>
        <c:crossAx val="127320832"/>
        <c:crosses val="autoZero"/>
        <c:auto val="1"/>
        <c:lblAlgn val="ctr"/>
        <c:lblOffset val="100"/>
        <c:noMultiLvlLbl val="0"/>
      </c:catAx>
      <c:valAx>
        <c:axId val="127320832"/>
        <c:scaling>
          <c:orientation val="minMax"/>
          <c:min val="6.0000000000000012E-2"/>
        </c:scaling>
        <c:delete val="1"/>
        <c:axPos val="l"/>
        <c:numFmt formatCode="0.00%" sourceLinked="1"/>
        <c:majorTickMark val="out"/>
        <c:minorTickMark val="none"/>
        <c:tickLblPos val="nextTo"/>
        <c:crossAx val="127310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600">
          <a:effectLst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79B61-F2C6-4F03-888D-1883AEF82CC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E16655-E6F4-4F7A-8CD3-0916701F86C7}">
      <dgm:prSet phldrT="[Text]"/>
      <dgm:spPr/>
      <dgm:t>
        <a:bodyPr/>
        <a:lstStyle/>
        <a:p>
          <a:r>
            <a:rPr lang="en-US" dirty="0" smtClean="0"/>
            <a:t>Current</a:t>
          </a:r>
          <a:br>
            <a:rPr lang="en-US" dirty="0" smtClean="0"/>
          </a:br>
          <a:r>
            <a:rPr lang="en-US" dirty="0" smtClean="0"/>
            <a:t>Staff</a:t>
          </a:r>
          <a:endParaRPr lang="en-US" dirty="0"/>
        </a:p>
      </dgm:t>
    </dgm:pt>
    <dgm:pt modelId="{95D4F52F-FFB6-41C3-AD3A-7AFC29AA67E0}" type="parTrans" cxnId="{59225645-D703-48E8-AB0E-5FA8F26FEBE1}">
      <dgm:prSet/>
      <dgm:spPr/>
      <dgm:t>
        <a:bodyPr/>
        <a:lstStyle/>
        <a:p>
          <a:endParaRPr lang="en-US"/>
        </a:p>
      </dgm:t>
    </dgm:pt>
    <dgm:pt modelId="{A7FF81E4-A5D0-454E-8003-B15A54D5B9F1}" type="sibTrans" cxnId="{59225645-D703-48E8-AB0E-5FA8F26FEBE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516A54D-E89B-4194-A833-D653631B8B37}">
      <dgm:prSet phldrT="[Text]"/>
      <dgm:spPr/>
      <dgm:t>
        <a:bodyPr/>
        <a:lstStyle/>
        <a:p>
          <a:r>
            <a:rPr lang="en-US" dirty="0" smtClean="0"/>
            <a:t>Retirements</a:t>
          </a:r>
          <a:br>
            <a:rPr lang="en-US" dirty="0" smtClean="0"/>
          </a:br>
          <a:r>
            <a:rPr lang="en-US" dirty="0" smtClean="0"/>
            <a:t>Resignations</a:t>
          </a:r>
          <a:br>
            <a:rPr lang="en-US" dirty="0" smtClean="0"/>
          </a:br>
          <a:r>
            <a:rPr lang="en-US" dirty="0" smtClean="0"/>
            <a:t>Terminations</a:t>
          </a:r>
          <a:endParaRPr lang="en-US" dirty="0"/>
        </a:p>
      </dgm:t>
    </dgm:pt>
    <dgm:pt modelId="{054D97A2-3383-4F5E-AEFC-4597100916CB}" type="parTrans" cxnId="{C86403DA-E6B0-4FF5-BE53-3C9A5C9A00CC}">
      <dgm:prSet/>
      <dgm:spPr/>
      <dgm:t>
        <a:bodyPr/>
        <a:lstStyle/>
        <a:p>
          <a:endParaRPr lang="en-US"/>
        </a:p>
      </dgm:t>
    </dgm:pt>
    <dgm:pt modelId="{DCB22698-26E8-4347-B689-E02CE645D60D}" type="sibTrans" cxnId="{C86403DA-E6B0-4FF5-BE53-3C9A5C9A00C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F43F088-F108-4606-91F8-B0DE7CFD1264}">
      <dgm:prSet phldrT="[Text]"/>
      <dgm:spPr/>
      <dgm:t>
        <a:bodyPr/>
        <a:lstStyle/>
        <a:p>
          <a:r>
            <a:rPr lang="en-US" dirty="0" smtClean="0"/>
            <a:t>New Staff</a:t>
          </a:r>
          <a:endParaRPr lang="en-US" dirty="0"/>
        </a:p>
      </dgm:t>
    </dgm:pt>
    <dgm:pt modelId="{72736FBE-0D2C-409A-BB3A-E585E4731622}" type="parTrans" cxnId="{F605EDD3-8271-4F73-8B4B-E6F66625735D}">
      <dgm:prSet/>
      <dgm:spPr/>
      <dgm:t>
        <a:bodyPr/>
        <a:lstStyle/>
        <a:p>
          <a:endParaRPr lang="en-US"/>
        </a:p>
      </dgm:t>
    </dgm:pt>
    <dgm:pt modelId="{3A8277C7-3432-42EB-977B-D60AFA9F0F48}" type="sibTrans" cxnId="{F605EDD3-8271-4F73-8B4B-E6F66625735D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B0F6179-6C30-4FCC-AF96-B12C0B2EF09C}">
      <dgm:prSet phldrT="[Text]"/>
      <dgm:spPr/>
      <dgm:t>
        <a:bodyPr/>
        <a:lstStyle/>
        <a:p>
          <a:r>
            <a:rPr lang="en-US" dirty="0" smtClean="0"/>
            <a:t>Savings</a:t>
          </a:r>
          <a:endParaRPr lang="en-US" dirty="0"/>
        </a:p>
      </dgm:t>
    </dgm:pt>
    <dgm:pt modelId="{4A2766D1-10EC-4244-B439-AEDB8B1BF279}" type="parTrans" cxnId="{D7697C0D-2ED2-4800-9AF3-C1AFDA81FFD2}">
      <dgm:prSet/>
      <dgm:spPr/>
      <dgm:t>
        <a:bodyPr/>
        <a:lstStyle/>
        <a:p>
          <a:endParaRPr lang="en-US"/>
        </a:p>
      </dgm:t>
    </dgm:pt>
    <dgm:pt modelId="{E261E1DD-CD73-4A8F-9720-9D493322CFA5}" type="sibTrans" cxnId="{D7697C0D-2ED2-4800-9AF3-C1AFDA81FFD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823DE83-86CD-41B0-A531-A945623E9830}" type="pres">
      <dgm:prSet presAssocID="{B2779B61-F2C6-4F03-888D-1883AEF82CC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4E4AF1-A6FC-48A6-A4E0-7EB11BB68475}" type="pres">
      <dgm:prSet presAssocID="{ADE16655-E6F4-4F7A-8CD3-0916701F86C7}" presName="dummy" presStyleCnt="0"/>
      <dgm:spPr/>
    </dgm:pt>
    <dgm:pt modelId="{D90E529B-F90A-4B6D-942D-687CC5C5F8BF}" type="pres">
      <dgm:prSet presAssocID="{ADE16655-E6F4-4F7A-8CD3-0916701F86C7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369F9-8034-411F-954A-1ED473082A78}" type="pres">
      <dgm:prSet presAssocID="{A7FF81E4-A5D0-454E-8003-B15A54D5B9F1}" presName="sibTrans" presStyleLbl="node1" presStyleIdx="0" presStyleCnt="4"/>
      <dgm:spPr/>
      <dgm:t>
        <a:bodyPr/>
        <a:lstStyle/>
        <a:p>
          <a:endParaRPr lang="en-US"/>
        </a:p>
      </dgm:t>
    </dgm:pt>
    <dgm:pt modelId="{0A910FEE-7DE1-428B-AD92-B2870F6A38C7}" type="pres">
      <dgm:prSet presAssocID="{5516A54D-E89B-4194-A833-D653631B8B37}" presName="dummy" presStyleCnt="0"/>
      <dgm:spPr/>
    </dgm:pt>
    <dgm:pt modelId="{BA0E940E-8715-48E2-B84B-3C5A7E7FBCF8}" type="pres">
      <dgm:prSet presAssocID="{5516A54D-E89B-4194-A833-D653631B8B37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06E005-7FE6-42EB-B04B-7F1D28A2E93D}" type="pres">
      <dgm:prSet presAssocID="{DCB22698-26E8-4347-B689-E02CE645D60D}" presName="sibTrans" presStyleLbl="node1" presStyleIdx="1" presStyleCnt="4"/>
      <dgm:spPr/>
      <dgm:t>
        <a:bodyPr/>
        <a:lstStyle/>
        <a:p>
          <a:endParaRPr lang="en-US"/>
        </a:p>
      </dgm:t>
    </dgm:pt>
    <dgm:pt modelId="{A0C57446-1439-4FEA-8FBD-EA87CCA84931}" type="pres">
      <dgm:prSet presAssocID="{BF43F088-F108-4606-91F8-B0DE7CFD1264}" presName="dummy" presStyleCnt="0"/>
      <dgm:spPr/>
    </dgm:pt>
    <dgm:pt modelId="{B674D86E-1C65-4CA1-AE46-5C360413E9B8}" type="pres">
      <dgm:prSet presAssocID="{BF43F088-F108-4606-91F8-B0DE7CFD1264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EF4C8-9CC2-4397-84C4-6C385CB11166}" type="pres">
      <dgm:prSet presAssocID="{3A8277C7-3432-42EB-977B-D60AFA9F0F48}" presName="sibTrans" presStyleLbl="node1" presStyleIdx="2" presStyleCnt="4"/>
      <dgm:spPr/>
      <dgm:t>
        <a:bodyPr/>
        <a:lstStyle/>
        <a:p>
          <a:endParaRPr lang="en-US"/>
        </a:p>
      </dgm:t>
    </dgm:pt>
    <dgm:pt modelId="{192F5815-A86B-403D-B44F-2E26A7B8FDA0}" type="pres">
      <dgm:prSet presAssocID="{BB0F6179-6C30-4FCC-AF96-B12C0B2EF09C}" presName="dummy" presStyleCnt="0"/>
      <dgm:spPr/>
    </dgm:pt>
    <dgm:pt modelId="{443C251C-8DAA-4EA9-B4BB-E06CB0D3B91E}" type="pres">
      <dgm:prSet presAssocID="{BB0F6179-6C30-4FCC-AF96-B12C0B2EF09C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8A0088-8E3A-4E52-978D-6210E34E1D80}" type="pres">
      <dgm:prSet presAssocID="{E261E1DD-CD73-4A8F-9720-9D493322CFA5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24064AC5-8BB7-4CB2-8D5F-0DF6DDF68F75}" type="presOf" srcId="{ADE16655-E6F4-4F7A-8CD3-0916701F86C7}" destId="{D90E529B-F90A-4B6D-942D-687CC5C5F8BF}" srcOrd="0" destOrd="0" presId="urn:microsoft.com/office/officeart/2005/8/layout/cycle1"/>
    <dgm:cxn modelId="{C86403DA-E6B0-4FF5-BE53-3C9A5C9A00CC}" srcId="{B2779B61-F2C6-4F03-888D-1883AEF82CC9}" destId="{5516A54D-E89B-4194-A833-D653631B8B37}" srcOrd="1" destOrd="0" parTransId="{054D97A2-3383-4F5E-AEFC-4597100916CB}" sibTransId="{DCB22698-26E8-4347-B689-E02CE645D60D}"/>
    <dgm:cxn modelId="{CBB7E110-A074-485D-9DA6-6B74C5B91778}" type="presOf" srcId="{BF43F088-F108-4606-91F8-B0DE7CFD1264}" destId="{B674D86E-1C65-4CA1-AE46-5C360413E9B8}" srcOrd="0" destOrd="0" presId="urn:microsoft.com/office/officeart/2005/8/layout/cycle1"/>
    <dgm:cxn modelId="{59225645-D703-48E8-AB0E-5FA8F26FEBE1}" srcId="{B2779B61-F2C6-4F03-888D-1883AEF82CC9}" destId="{ADE16655-E6F4-4F7A-8CD3-0916701F86C7}" srcOrd="0" destOrd="0" parTransId="{95D4F52F-FFB6-41C3-AD3A-7AFC29AA67E0}" sibTransId="{A7FF81E4-A5D0-454E-8003-B15A54D5B9F1}"/>
    <dgm:cxn modelId="{3F7671B9-2485-44D5-BE43-6C9190301C02}" type="presOf" srcId="{DCB22698-26E8-4347-B689-E02CE645D60D}" destId="{F806E005-7FE6-42EB-B04B-7F1D28A2E93D}" srcOrd="0" destOrd="0" presId="urn:microsoft.com/office/officeart/2005/8/layout/cycle1"/>
    <dgm:cxn modelId="{D7697C0D-2ED2-4800-9AF3-C1AFDA81FFD2}" srcId="{B2779B61-F2C6-4F03-888D-1883AEF82CC9}" destId="{BB0F6179-6C30-4FCC-AF96-B12C0B2EF09C}" srcOrd="3" destOrd="0" parTransId="{4A2766D1-10EC-4244-B439-AEDB8B1BF279}" sibTransId="{E261E1DD-CD73-4A8F-9720-9D493322CFA5}"/>
    <dgm:cxn modelId="{58574C0C-C7F3-4C8B-B83C-34E01E3D72C2}" type="presOf" srcId="{3A8277C7-3432-42EB-977B-D60AFA9F0F48}" destId="{86FEF4C8-9CC2-4397-84C4-6C385CB11166}" srcOrd="0" destOrd="0" presId="urn:microsoft.com/office/officeart/2005/8/layout/cycle1"/>
    <dgm:cxn modelId="{01347289-7DF9-494D-961D-949C1E246082}" type="presOf" srcId="{B2779B61-F2C6-4F03-888D-1883AEF82CC9}" destId="{E823DE83-86CD-41B0-A531-A945623E9830}" srcOrd="0" destOrd="0" presId="urn:microsoft.com/office/officeart/2005/8/layout/cycle1"/>
    <dgm:cxn modelId="{F605EDD3-8271-4F73-8B4B-E6F66625735D}" srcId="{B2779B61-F2C6-4F03-888D-1883AEF82CC9}" destId="{BF43F088-F108-4606-91F8-B0DE7CFD1264}" srcOrd="2" destOrd="0" parTransId="{72736FBE-0D2C-409A-BB3A-E585E4731622}" sibTransId="{3A8277C7-3432-42EB-977B-D60AFA9F0F48}"/>
    <dgm:cxn modelId="{55FFD3F5-5C50-4295-9AB0-DB11E98107E7}" type="presOf" srcId="{E261E1DD-CD73-4A8F-9720-9D493322CFA5}" destId="{2C8A0088-8E3A-4E52-978D-6210E34E1D80}" srcOrd="0" destOrd="0" presId="urn:microsoft.com/office/officeart/2005/8/layout/cycle1"/>
    <dgm:cxn modelId="{9ACD9D77-4490-4C85-802A-F66CD8C4B8CD}" type="presOf" srcId="{BB0F6179-6C30-4FCC-AF96-B12C0B2EF09C}" destId="{443C251C-8DAA-4EA9-B4BB-E06CB0D3B91E}" srcOrd="0" destOrd="0" presId="urn:microsoft.com/office/officeart/2005/8/layout/cycle1"/>
    <dgm:cxn modelId="{6FC7769A-98FF-4E7F-A17C-6ED4CB775CEB}" type="presOf" srcId="{A7FF81E4-A5D0-454E-8003-B15A54D5B9F1}" destId="{387369F9-8034-411F-954A-1ED473082A78}" srcOrd="0" destOrd="0" presId="urn:microsoft.com/office/officeart/2005/8/layout/cycle1"/>
    <dgm:cxn modelId="{513122AF-A245-4601-B540-AC37FA8AED72}" type="presOf" srcId="{5516A54D-E89B-4194-A833-D653631B8B37}" destId="{BA0E940E-8715-48E2-B84B-3C5A7E7FBCF8}" srcOrd="0" destOrd="0" presId="urn:microsoft.com/office/officeart/2005/8/layout/cycle1"/>
    <dgm:cxn modelId="{3942D700-629E-4A32-8347-3952F1FAA0E7}" type="presParOf" srcId="{E823DE83-86CD-41B0-A531-A945623E9830}" destId="{9C4E4AF1-A6FC-48A6-A4E0-7EB11BB68475}" srcOrd="0" destOrd="0" presId="urn:microsoft.com/office/officeart/2005/8/layout/cycle1"/>
    <dgm:cxn modelId="{53D0F457-8767-4D09-9AA5-721B1E5971D8}" type="presParOf" srcId="{E823DE83-86CD-41B0-A531-A945623E9830}" destId="{D90E529B-F90A-4B6D-942D-687CC5C5F8BF}" srcOrd="1" destOrd="0" presId="urn:microsoft.com/office/officeart/2005/8/layout/cycle1"/>
    <dgm:cxn modelId="{03A03835-9B38-4FC8-93D3-5CFF05F6E421}" type="presParOf" srcId="{E823DE83-86CD-41B0-A531-A945623E9830}" destId="{387369F9-8034-411F-954A-1ED473082A78}" srcOrd="2" destOrd="0" presId="urn:microsoft.com/office/officeart/2005/8/layout/cycle1"/>
    <dgm:cxn modelId="{1F9349CC-3A5C-47A2-9998-0B71CBA6BF7B}" type="presParOf" srcId="{E823DE83-86CD-41B0-A531-A945623E9830}" destId="{0A910FEE-7DE1-428B-AD92-B2870F6A38C7}" srcOrd="3" destOrd="0" presId="urn:microsoft.com/office/officeart/2005/8/layout/cycle1"/>
    <dgm:cxn modelId="{884A06A9-D0DC-4461-9853-8D638BAE3BEC}" type="presParOf" srcId="{E823DE83-86CD-41B0-A531-A945623E9830}" destId="{BA0E940E-8715-48E2-B84B-3C5A7E7FBCF8}" srcOrd="4" destOrd="0" presId="urn:microsoft.com/office/officeart/2005/8/layout/cycle1"/>
    <dgm:cxn modelId="{D259FF66-312A-43A0-9715-21C5CE2467E5}" type="presParOf" srcId="{E823DE83-86CD-41B0-A531-A945623E9830}" destId="{F806E005-7FE6-42EB-B04B-7F1D28A2E93D}" srcOrd="5" destOrd="0" presId="urn:microsoft.com/office/officeart/2005/8/layout/cycle1"/>
    <dgm:cxn modelId="{BF481D68-3E0F-41C5-A73B-ABD66641BC17}" type="presParOf" srcId="{E823DE83-86CD-41B0-A531-A945623E9830}" destId="{A0C57446-1439-4FEA-8FBD-EA87CCA84931}" srcOrd="6" destOrd="0" presId="urn:microsoft.com/office/officeart/2005/8/layout/cycle1"/>
    <dgm:cxn modelId="{205971A7-6242-430B-8CA4-E215C0B14A63}" type="presParOf" srcId="{E823DE83-86CD-41B0-A531-A945623E9830}" destId="{B674D86E-1C65-4CA1-AE46-5C360413E9B8}" srcOrd="7" destOrd="0" presId="urn:microsoft.com/office/officeart/2005/8/layout/cycle1"/>
    <dgm:cxn modelId="{7919453C-8607-41CB-8C71-43D926AF3264}" type="presParOf" srcId="{E823DE83-86CD-41B0-A531-A945623E9830}" destId="{86FEF4C8-9CC2-4397-84C4-6C385CB11166}" srcOrd="8" destOrd="0" presId="urn:microsoft.com/office/officeart/2005/8/layout/cycle1"/>
    <dgm:cxn modelId="{B95F13F3-CD1E-4409-AA56-AB8D411D7346}" type="presParOf" srcId="{E823DE83-86CD-41B0-A531-A945623E9830}" destId="{192F5815-A86B-403D-B44F-2E26A7B8FDA0}" srcOrd="9" destOrd="0" presId="urn:microsoft.com/office/officeart/2005/8/layout/cycle1"/>
    <dgm:cxn modelId="{E1A5AC58-F1DC-4C23-8227-1ED47D39192F}" type="presParOf" srcId="{E823DE83-86CD-41B0-A531-A945623E9830}" destId="{443C251C-8DAA-4EA9-B4BB-E06CB0D3B91E}" srcOrd="10" destOrd="0" presId="urn:microsoft.com/office/officeart/2005/8/layout/cycle1"/>
    <dgm:cxn modelId="{6CF49A36-8E45-4478-B152-F4C78C6E1D52}" type="presParOf" srcId="{E823DE83-86CD-41B0-A531-A945623E9830}" destId="{2C8A0088-8E3A-4E52-978D-6210E34E1D8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23AF6A-37C6-45FC-8403-C69F0116DF5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11E5F1-3EA3-4C5B-9FC5-8002E3EEB2E3}">
      <dgm:prSet phldrT="[Text]" custT="1"/>
      <dgm:spPr/>
      <dgm:t>
        <a:bodyPr/>
        <a:lstStyle/>
        <a:p>
          <a:r>
            <a:rPr lang="en-US" sz="2000" dirty="0" smtClean="0"/>
            <a:t>Current Staff</a:t>
          </a:r>
          <a:endParaRPr lang="en-US" sz="2000" dirty="0"/>
        </a:p>
      </dgm:t>
    </dgm:pt>
    <dgm:pt modelId="{94D66625-A030-460C-A1C7-56647AAE5F63}" type="parTrans" cxnId="{811AE3D1-D7CD-4D02-97B4-81C37AD8C1D0}">
      <dgm:prSet/>
      <dgm:spPr/>
      <dgm:t>
        <a:bodyPr/>
        <a:lstStyle/>
        <a:p>
          <a:endParaRPr lang="en-US"/>
        </a:p>
      </dgm:t>
    </dgm:pt>
    <dgm:pt modelId="{9A2A5EBE-9778-4218-9B72-BA61AF3BAA19}" type="sibTrans" cxnId="{811AE3D1-D7CD-4D02-97B4-81C37AD8C1D0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F7B221B4-024A-4F98-A016-582FB249AD76}">
      <dgm:prSet phldrT="[Text]" custT="1"/>
      <dgm:spPr/>
      <dgm:t>
        <a:bodyPr/>
        <a:lstStyle/>
        <a:p>
          <a:r>
            <a:rPr lang="en-US" sz="1800" dirty="0" smtClean="0"/>
            <a:t>Retirements</a:t>
          </a:r>
          <a:br>
            <a:rPr lang="en-US" sz="1800" dirty="0" smtClean="0"/>
          </a:br>
          <a:r>
            <a:rPr lang="en-US" sz="1800" dirty="0" smtClean="0"/>
            <a:t>Resignations</a:t>
          </a:r>
          <a:br>
            <a:rPr lang="en-US" sz="1800" dirty="0" smtClean="0"/>
          </a:br>
          <a:r>
            <a:rPr lang="en-US" sz="1800" dirty="0" smtClean="0"/>
            <a:t>Terminations</a:t>
          </a:r>
          <a:endParaRPr lang="en-US" sz="1800" dirty="0"/>
        </a:p>
      </dgm:t>
    </dgm:pt>
    <dgm:pt modelId="{FC3A4929-129C-4972-86E0-E05F2FA0E368}" type="parTrans" cxnId="{C8278243-5F1F-4A57-BD9D-850D52806356}">
      <dgm:prSet/>
      <dgm:spPr/>
      <dgm:t>
        <a:bodyPr/>
        <a:lstStyle/>
        <a:p>
          <a:endParaRPr lang="en-US"/>
        </a:p>
      </dgm:t>
    </dgm:pt>
    <dgm:pt modelId="{911EE415-8A4F-4703-8058-0CEEFD0FDF46}" type="sibTrans" cxnId="{C8278243-5F1F-4A57-BD9D-850D52806356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7266632E-C9F8-4DB3-8BEF-55418AE60A21}">
      <dgm:prSet phldrT="[Text]"/>
      <dgm:spPr/>
      <dgm:t>
        <a:bodyPr/>
        <a:lstStyle/>
        <a:p>
          <a:r>
            <a:rPr lang="en-US" dirty="0" smtClean="0"/>
            <a:t>Time Between Hires</a:t>
          </a:r>
          <a:endParaRPr lang="en-US" dirty="0"/>
        </a:p>
      </dgm:t>
    </dgm:pt>
    <dgm:pt modelId="{428CA060-40EA-4FA6-A0FB-ACC87FB7FF79}" type="parTrans" cxnId="{CFE7DB96-D6E8-4C4A-842C-FF4DD21C6104}">
      <dgm:prSet/>
      <dgm:spPr/>
      <dgm:t>
        <a:bodyPr/>
        <a:lstStyle/>
        <a:p>
          <a:endParaRPr lang="en-US"/>
        </a:p>
      </dgm:t>
    </dgm:pt>
    <dgm:pt modelId="{22DE72FC-8DCA-44BD-96A6-30DA41F0F89A}" type="sibTrans" cxnId="{CFE7DB96-D6E8-4C4A-842C-FF4DD21C6104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76911AA6-61F3-4E19-9932-B5600379BF5D}">
      <dgm:prSet phldrT="[Text]"/>
      <dgm:spPr/>
      <dgm:t>
        <a:bodyPr/>
        <a:lstStyle/>
        <a:p>
          <a:r>
            <a:rPr lang="en-US" dirty="0" smtClean="0"/>
            <a:t>Savings Due to Time</a:t>
          </a:r>
          <a:endParaRPr lang="en-US" dirty="0"/>
        </a:p>
      </dgm:t>
    </dgm:pt>
    <dgm:pt modelId="{61A1376C-13A7-4962-BC27-5746F44DF723}" type="parTrans" cxnId="{36A9B576-4A54-4EF4-B55F-DEF948675EF3}">
      <dgm:prSet/>
      <dgm:spPr/>
      <dgm:t>
        <a:bodyPr/>
        <a:lstStyle/>
        <a:p>
          <a:endParaRPr lang="en-US"/>
        </a:p>
      </dgm:t>
    </dgm:pt>
    <dgm:pt modelId="{E00B6ADF-EAD1-4066-81E3-998F7E853E21}" type="sibTrans" cxnId="{36A9B576-4A54-4EF4-B55F-DEF948675EF3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CD25652-37AA-4BF3-89FA-5E212B0EA104}">
      <dgm:prSet phldrT="[Text]" custT="1"/>
      <dgm:spPr/>
      <dgm:t>
        <a:bodyPr/>
        <a:lstStyle/>
        <a:p>
          <a:r>
            <a:rPr lang="en-US" sz="1800" dirty="0" smtClean="0"/>
            <a:t>Savings Due Change in Experience Levels</a:t>
          </a:r>
          <a:endParaRPr lang="en-US" sz="1800" dirty="0"/>
        </a:p>
      </dgm:t>
    </dgm:pt>
    <dgm:pt modelId="{FE651C8D-EC17-4334-B274-A1856DEAFAAF}" type="parTrans" cxnId="{07002356-B29E-4023-ADF5-7537F9721211}">
      <dgm:prSet/>
      <dgm:spPr/>
      <dgm:t>
        <a:bodyPr/>
        <a:lstStyle/>
        <a:p>
          <a:endParaRPr lang="en-US"/>
        </a:p>
      </dgm:t>
    </dgm:pt>
    <dgm:pt modelId="{F209B228-E1DA-4F9D-89A7-8FCFE1F8CA7B}" type="sibTrans" cxnId="{07002356-B29E-4023-ADF5-7537F972121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54667B9-B3EE-4FAB-A5F6-B5A440FFF406}" type="pres">
      <dgm:prSet presAssocID="{B023AF6A-37C6-45FC-8403-C69F0116DF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03CDDD-40C2-4B5D-8643-348265787B54}" type="pres">
      <dgm:prSet presAssocID="{5711E5F1-3EA3-4C5B-9FC5-8002E3EEB2E3}" presName="dummy" presStyleCnt="0"/>
      <dgm:spPr/>
    </dgm:pt>
    <dgm:pt modelId="{793CC824-B0D0-4583-8F0E-759A323FA0F4}" type="pres">
      <dgm:prSet presAssocID="{5711E5F1-3EA3-4C5B-9FC5-8002E3EEB2E3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E4829-6ADC-4A01-B7D8-230B7D929768}" type="pres">
      <dgm:prSet presAssocID="{9A2A5EBE-9778-4218-9B72-BA61AF3BAA19}" presName="sibTrans" presStyleLbl="node1" presStyleIdx="0" presStyleCnt="5"/>
      <dgm:spPr/>
      <dgm:t>
        <a:bodyPr/>
        <a:lstStyle/>
        <a:p>
          <a:endParaRPr lang="en-US"/>
        </a:p>
      </dgm:t>
    </dgm:pt>
    <dgm:pt modelId="{42AD0152-69AD-4FD2-AC46-C97DAD133BCC}" type="pres">
      <dgm:prSet presAssocID="{F7B221B4-024A-4F98-A016-582FB249AD76}" presName="dummy" presStyleCnt="0"/>
      <dgm:spPr/>
    </dgm:pt>
    <dgm:pt modelId="{C0A1705E-1380-4C94-9309-E05248223CEC}" type="pres">
      <dgm:prSet presAssocID="{F7B221B4-024A-4F98-A016-582FB249AD76}" presName="node" presStyleLbl="revTx" presStyleIdx="1" presStyleCnt="5" custScaleX="199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CF3A8-C262-4DAD-A679-72463DF4B714}" type="pres">
      <dgm:prSet presAssocID="{911EE415-8A4F-4703-8058-0CEEFD0FDF46}" presName="sibTrans" presStyleLbl="node1" presStyleIdx="1" presStyleCnt="5"/>
      <dgm:spPr/>
      <dgm:t>
        <a:bodyPr/>
        <a:lstStyle/>
        <a:p>
          <a:endParaRPr lang="en-US"/>
        </a:p>
      </dgm:t>
    </dgm:pt>
    <dgm:pt modelId="{85B98733-F971-42BE-BB48-A6F671A49880}" type="pres">
      <dgm:prSet presAssocID="{7266632E-C9F8-4DB3-8BEF-55418AE60A21}" presName="dummy" presStyleCnt="0"/>
      <dgm:spPr/>
    </dgm:pt>
    <dgm:pt modelId="{45EC6E76-5249-4E97-9CE6-A99368E127D5}" type="pres">
      <dgm:prSet presAssocID="{7266632E-C9F8-4DB3-8BEF-55418AE60A21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02F702-9C09-4B0F-9575-741F85AF3582}" type="pres">
      <dgm:prSet presAssocID="{22DE72FC-8DCA-44BD-96A6-30DA41F0F89A}" presName="sibTrans" presStyleLbl="node1" presStyleIdx="2" presStyleCnt="5"/>
      <dgm:spPr/>
      <dgm:t>
        <a:bodyPr/>
        <a:lstStyle/>
        <a:p>
          <a:endParaRPr lang="en-US"/>
        </a:p>
      </dgm:t>
    </dgm:pt>
    <dgm:pt modelId="{52AB7493-63FD-4D45-9B23-57560129E065}" type="pres">
      <dgm:prSet presAssocID="{76911AA6-61F3-4E19-9932-B5600379BF5D}" presName="dummy" presStyleCnt="0"/>
      <dgm:spPr/>
    </dgm:pt>
    <dgm:pt modelId="{5C2210B3-BC25-48A6-9AF8-5998A58D9938}" type="pres">
      <dgm:prSet presAssocID="{76911AA6-61F3-4E19-9932-B5600379BF5D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C70D6B-0953-4F38-A76C-20451A0DE7E5}" type="pres">
      <dgm:prSet presAssocID="{E00B6ADF-EAD1-4066-81E3-998F7E853E21}" presName="sibTrans" presStyleLbl="node1" presStyleIdx="3" presStyleCnt="5"/>
      <dgm:spPr/>
      <dgm:t>
        <a:bodyPr/>
        <a:lstStyle/>
        <a:p>
          <a:endParaRPr lang="en-US"/>
        </a:p>
      </dgm:t>
    </dgm:pt>
    <dgm:pt modelId="{78A252DD-FE29-4093-9905-CB5AB18F3D29}" type="pres">
      <dgm:prSet presAssocID="{3CD25652-37AA-4BF3-89FA-5E212B0EA104}" presName="dummy" presStyleCnt="0"/>
      <dgm:spPr/>
    </dgm:pt>
    <dgm:pt modelId="{1932324A-E5D5-4159-8D7C-8E04E90713C7}" type="pres">
      <dgm:prSet presAssocID="{3CD25652-37AA-4BF3-89FA-5E212B0EA104}" presName="node" presStyleLbl="revTx" presStyleIdx="4" presStyleCnt="5" custScaleX="1123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A6DFC-2758-4E97-91C6-07494D0E05C3}" type="pres">
      <dgm:prSet presAssocID="{F209B228-E1DA-4F9D-89A7-8FCFE1F8CA7B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36A9B576-4A54-4EF4-B55F-DEF948675EF3}" srcId="{B023AF6A-37C6-45FC-8403-C69F0116DF54}" destId="{76911AA6-61F3-4E19-9932-B5600379BF5D}" srcOrd="3" destOrd="0" parTransId="{61A1376C-13A7-4962-BC27-5746F44DF723}" sibTransId="{E00B6ADF-EAD1-4066-81E3-998F7E853E21}"/>
    <dgm:cxn modelId="{07002356-B29E-4023-ADF5-7537F9721211}" srcId="{B023AF6A-37C6-45FC-8403-C69F0116DF54}" destId="{3CD25652-37AA-4BF3-89FA-5E212B0EA104}" srcOrd="4" destOrd="0" parTransId="{FE651C8D-EC17-4334-B274-A1856DEAFAAF}" sibTransId="{F209B228-E1DA-4F9D-89A7-8FCFE1F8CA7B}"/>
    <dgm:cxn modelId="{A8E2E7AF-8302-4F2D-9B3F-E57D47151FC5}" type="presOf" srcId="{3CD25652-37AA-4BF3-89FA-5E212B0EA104}" destId="{1932324A-E5D5-4159-8D7C-8E04E90713C7}" srcOrd="0" destOrd="0" presId="urn:microsoft.com/office/officeart/2005/8/layout/cycle1"/>
    <dgm:cxn modelId="{8E2E3070-17DA-48B2-AFB5-85EB9B01E1EF}" type="presOf" srcId="{911EE415-8A4F-4703-8058-0CEEFD0FDF46}" destId="{2CDCF3A8-C262-4DAD-A679-72463DF4B714}" srcOrd="0" destOrd="0" presId="urn:microsoft.com/office/officeart/2005/8/layout/cycle1"/>
    <dgm:cxn modelId="{4808ACA8-1FC7-4A90-BD82-1A055D738A80}" type="presOf" srcId="{76911AA6-61F3-4E19-9932-B5600379BF5D}" destId="{5C2210B3-BC25-48A6-9AF8-5998A58D9938}" srcOrd="0" destOrd="0" presId="urn:microsoft.com/office/officeart/2005/8/layout/cycle1"/>
    <dgm:cxn modelId="{BB3624F5-D7A1-41EA-833D-76F0994E92D8}" type="presOf" srcId="{E00B6ADF-EAD1-4066-81E3-998F7E853E21}" destId="{7BC70D6B-0953-4F38-A76C-20451A0DE7E5}" srcOrd="0" destOrd="0" presId="urn:microsoft.com/office/officeart/2005/8/layout/cycle1"/>
    <dgm:cxn modelId="{CFE7DB96-D6E8-4C4A-842C-FF4DD21C6104}" srcId="{B023AF6A-37C6-45FC-8403-C69F0116DF54}" destId="{7266632E-C9F8-4DB3-8BEF-55418AE60A21}" srcOrd="2" destOrd="0" parTransId="{428CA060-40EA-4FA6-A0FB-ACC87FB7FF79}" sibTransId="{22DE72FC-8DCA-44BD-96A6-30DA41F0F89A}"/>
    <dgm:cxn modelId="{97BE4D38-5B40-4066-8975-15EEEE2FCAE1}" type="presOf" srcId="{9A2A5EBE-9778-4218-9B72-BA61AF3BAA19}" destId="{609E4829-6ADC-4A01-B7D8-230B7D929768}" srcOrd="0" destOrd="0" presId="urn:microsoft.com/office/officeart/2005/8/layout/cycle1"/>
    <dgm:cxn modelId="{C4F4A246-D839-473F-AD62-3177B6291050}" type="presOf" srcId="{F7B221B4-024A-4F98-A016-582FB249AD76}" destId="{C0A1705E-1380-4C94-9309-E05248223CEC}" srcOrd="0" destOrd="0" presId="urn:microsoft.com/office/officeart/2005/8/layout/cycle1"/>
    <dgm:cxn modelId="{746CCD14-6969-44EA-9E11-DC38B590F06E}" type="presOf" srcId="{F209B228-E1DA-4F9D-89A7-8FCFE1F8CA7B}" destId="{C29A6DFC-2758-4E97-91C6-07494D0E05C3}" srcOrd="0" destOrd="0" presId="urn:microsoft.com/office/officeart/2005/8/layout/cycle1"/>
    <dgm:cxn modelId="{CC4E2223-E4AA-4F82-AB00-0D890A266C11}" type="presOf" srcId="{B023AF6A-37C6-45FC-8403-C69F0116DF54}" destId="{454667B9-B3EE-4FAB-A5F6-B5A440FFF406}" srcOrd="0" destOrd="0" presId="urn:microsoft.com/office/officeart/2005/8/layout/cycle1"/>
    <dgm:cxn modelId="{811AE3D1-D7CD-4D02-97B4-81C37AD8C1D0}" srcId="{B023AF6A-37C6-45FC-8403-C69F0116DF54}" destId="{5711E5F1-3EA3-4C5B-9FC5-8002E3EEB2E3}" srcOrd="0" destOrd="0" parTransId="{94D66625-A030-460C-A1C7-56647AAE5F63}" sibTransId="{9A2A5EBE-9778-4218-9B72-BA61AF3BAA19}"/>
    <dgm:cxn modelId="{87961ADB-6AC9-4283-B023-AFD9DDB4C0DA}" type="presOf" srcId="{22DE72FC-8DCA-44BD-96A6-30DA41F0F89A}" destId="{B602F702-9C09-4B0F-9575-741F85AF3582}" srcOrd="0" destOrd="0" presId="urn:microsoft.com/office/officeart/2005/8/layout/cycle1"/>
    <dgm:cxn modelId="{2D651677-1E03-44A9-9172-6B6B37CC970C}" type="presOf" srcId="{7266632E-C9F8-4DB3-8BEF-55418AE60A21}" destId="{45EC6E76-5249-4E97-9CE6-A99368E127D5}" srcOrd="0" destOrd="0" presId="urn:microsoft.com/office/officeart/2005/8/layout/cycle1"/>
    <dgm:cxn modelId="{EE6EBECE-69B3-4255-8011-B500BFD551FE}" type="presOf" srcId="{5711E5F1-3EA3-4C5B-9FC5-8002E3EEB2E3}" destId="{793CC824-B0D0-4583-8F0E-759A323FA0F4}" srcOrd="0" destOrd="0" presId="urn:microsoft.com/office/officeart/2005/8/layout/cycle1"/>
    <dgm:cxn modelId="{C8278243-5F1F-4A57-BD9D-850D52806356}" srcId="{B023AF6A-37C6-45FC-8403-C69F0116DF54}" destId="{F7B221B4-024A-4F98-A016-582FB249AD76}" srcOrd="1" destOrd="0" parTransId="{FC3A4929-129C-4972-86E0-E05F2FA0E368}" sibTransId="{911EE415-8A4F-4703-8058-0CEEFD0FDF46}"/>
    <dgm:cxn modelId="{CE88C703-72E2-416D-B53C-FCF322D91B7E}" type="presParOf" srcId="{454667B9-B3EE-4FAB-A5F6-B5A440FFF406}" destId="{5203CDDD-40C2-4B5D-8643-348265787B54}" srcOrd="0" destOrd="0" presId="urn:microsoft.com/office/officeart/2005/8/layout/cycle1"/>
    <dgm:cxn modelId="{0FBC5808-B2DE-4DCA-90DD-9F24CF392483}" type="presParOf" srcId="{454667B9-B3EE-4FAB-A5F6-B5A440FFF406}" destId="{793CC824-B0D0-4583-8F0E-759A323FA0F4}" srcOrd="1" destOrd="0" presId="urn:microsoft.com/office/officeart/2005/8/layout/cycle1"/>
    <dgm:cxn modelId="{468F98D5-6088-4E18-A3D2-B9FC4E1D7E92}" type="presParOf" srcId="{454667B9-B3EE-4FAB-A5F6-B5A440FFF406}" destId="{609E4829-6ADC-4A01-B7D8-230B7D929768}" srcOrd="2" destOrd="0" presId="urn:microsoft.com/office/officeart/2005/8/layout/cycle1"/>
    <dgm:cxn modelId="{E6A0777A-A74A-4282-AC48-C2D564B01931}" type="presParOf" srcId="{454667B9-B3EE-4FAB-A5F6-B5A440FFF406}" destId="{42AD0152-69AD-4FD2-AC46-C97DAD133BCC}" srcOrd="3" destOrd="0" presId="urn:microsoft.com/office/officeart/2005/8/layout/cycle1"/>
    <dgm:cxn modelId="{EC4DB51A-A3B3-4550-AC18-7176A32AA481}" type="presParOf" srcId="{454667B9-B3EE-4FAB-A5F6-B5A440FFF406}" destId="{C0A1705E-1380-4C94-9309-E05248223CEC}" srcOrd="4" destOrd="0" presId="urn:microsoft.com/office/officeart/2005/8/layout/cycle1"/>
    <dgm:cxn modelId="{1BBDF3C0-8757-4489-B71D-E41374F6047E}" type="presParOf" srcId="{454667B9-B3EE-4FAB-A5F6-B5A440FFF406}" destId="{2CDCF3A8-C262-4DAD-A679-72463DF4B714}" srcOrd="5" destOrd="0" presId="urn:microsoft.com/office/officeart/2005/8/layout/cycle1"/>
    <dgm:cxn modelId="{32462F7C-F649-443D-869A-3FCC786FEB8E}" type="presParOf" srcId="{454667B9-B3EE-4FAB-A5F6-B5A440FFF406}" destId="{85B98733-F971-42BE-BB48-A6F671A49880}" srcOrd="6" destOrd="0" presId="urn:microsoft.com/office/officeart/2005/8/layout/cycle1"/>
    <dgm:cxn modelId="{A5F29A18-79C8-46AB-B072-6E52459313E7}" type="presParOf" srcId="{454667B9-B3EE-4FAB-A5F6-B5A440FFF406}" destId="{45EC6E76-5249-4E97-9CE6-A99368E127D5}" srcOrd="7" destOrd="0" presId="urn:microsoft.com/office/officeart/2005/8/layout/cycle1"/>
    <dgm:cxn modelId="{AFD4CB69-2FA2-48C5-BF1A-B3DA5DC09543}" type="presParOf" srcId="{454667B9-B3EE-4FAB-A5F6-B5A440FFF406}" destId="{B602F702-9C09-4B0F-9575-741F85AF3582}" srcOrd="8" destOrd="0" presId="urn:microsoft.com/office/officeart/2005/8/layout/cycle1"/>
    <dgm:cxn modelId="{89938A2C-B1BF-48E0-BE78-31E9F3F7703E}" type="presParOf" srcId="{454667B9-B3EE-4FAB-A5F6-B5A440FFF406}" destId="{52AB7493-63FD-4D45-9B23-57560129E065}" srcOrd="9" destOrd="0" presId="urn:microsoft.com/office/officeart/2005/8/layout/cycle1"/>
    <dgm:cxn modelId="{1EB82820-4261-437F-81CE-7D0B02CA7C35}" type="presParOf" srcId="{454667B9-B3EE-4FAB-A5F6-B5A440FFF406}" destId="{5C2210B3-BC25-48A6-9AF8-5998A58D9938}" srcOrd="10" destOrd="0" presId="urn:microsoft.com/office/officeart/2005/8/layout/cycle1"/>
    <dgm:cxn modelId="{5AC7283B-A738-4D84-AD46-1C6D1C4FE65E}" type="presParOf" srcId="{454667B9-B3EE-4FAB-A5F6-B5A440FFF406}" destId="{7BC70D6B-0953-4F38-A76C-20451A0DE7E5}" srcOrd="11" destOrd="0" presId="urn:microsoft.com/office/officeart/2005/8/layout/cycle1"/>
    <dgm:cxn modelId="{B5E4A24C-AB2F-4F16-8AEF-A043D67487A5}" type="presParOf" srcId="{454667B9-B3EE-4FAB-A5F6-B5A440FFF406}" destId="{78A252DD-FE29-4093-9905-CB5AB18F3D29}" srcOrd="12" destOrd="0" presId="urn:microsoft.com/office/officeart/2005/8/layout/cycle1"/>
    <dgm:cxn modelId="{D91083F5-10D1-459D-A022-488C7FED1BD9}" type="presParOf" srcId="{454667B9-B3EE-4FAB-A5F6-B5A440FFF406}" destId="{1932324A-E5D5-4159-8D7C-8E04E90713C7}" srcOrd="13" destOrd="0" presId="urn:microsoft.com/office/officeart/2005/8/layout/cycle1"/>
    <dgm:cxn modelId="{9A509468-71C0-43ED-B94B-F46B0A9DF90A}" type="presParOf" srcId="{454667B9-B3EE-4FAB-A5F6-B5A440FFF406}" destId="{C29A6DFC-2758-4E97-91C6-07494D0E05C3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131234-0705-4E7D-BC1C-1E3B55292A45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47597B-8039-4C66-B56E-1D6F1521B28E}">
      <dgm:prSet phldrT="[Text]"/>
      <dgm:spPr/>
      <dgm:t>
        <a:bodyPr/>
        <a:lstStyle/>
        <a:p>
          <a:r>
            <a:rPr lang="en-US" dirty="0" smtClean="0"/>
            <a:t>Risk </a:t>
          </a:r>
          <a:endParaRPr lang="en-US" dirty="0"/>
        </a:p>
      </dgm:t>
    </dgm:pt>
    <dgm:pt modelId="{A9AAFA9E-F2BE-4FF0-B331-82661456A445}" type="parTrans" cxnId="{87ED54E0-8AC7-444A-B214-DFECDD31F3BA}">
      <dgm:prSet/>
      <dgm:spPr/>
      <dgm:t>
        <a:bodyPr/>
        <a:lstStyle/>
        <a:p>
          <a:endParaRPr lang="en-US"/>
        </a:p>
      </dgm:t>
    </dgm:pt>
    <dgm:pt modelId="{1E9BD8F9-A101-4993-BB59-B0A8F7CEE5FA}" type="sibTrans" cxnId="{87ED54E0-8AC7-444A-B214-DFECDD31F3BA}">
      <dgm:prSet/>
      <dgm:spPr/>
      <dgm:t>
        <a:bodyPr/>
        <a:lstStyle/>
        <a:p>
          <a:endParaRPr lang="en-US"/>
        </a:p>
      </dgm:t>
    </dgm:pt>
    <dgm:pt modelId="{A0EC4F01-2C05-4B3C-89D3-554F58B59F88}">
      <dgm:prSet phldrT="[Text]"/>
      <dgm:spPr/>
      <dgm:t>
        <a:bodyPr/>
        <a:lstStyle/>
        <a:p>
          <a:r>
            <a:rPr lang="en-US" smtClean="0"/>
            <a:t>Expectations</a:t>
          </a:r>
          <a:endParaRPr lang="en-US" dirty="0"/>
        </a:p>
      </dgm:t>
    </dgm:pt>
    <dgm:pt modelId="{3E0DB506-B92F-40AE-B10B-CCC61DFC33C4}" type="parTrans" cxnId="{3949A4E8-6131-491A-9487-5DF9646187B1}">
      <dgm:prSet/>
      <dgm:spPr/>
      <dgm:t>
        <a:bodyPr/>
        <a:lstStyle/>
        <a:p>
          <a:endParaRPr lang="en-US"/>
        </a:p>
      </dgm:t>
    </dgm:pt>
    <dgm:pt modelId="{F4C529AB-F306-42CB-B0A2-E4DC81A5E1B7}" type="sibTrans" cxnId="{3949A4E8-6131-491A-9487-5DF9646187B1}">
      <dgm:prSet/>
      <dgm:spPr/>
      <dgm:t>
        <a:bodyPr/>
        <a:lstStyle/>
        <a:p>
          <a:endParaRPr lang="en-US"/>
        </a:p>
      </dgm:t>
    </dgm:pt>
    <dgm:pt modelId="{BA6C484B-1A4F-42EB-9F37-911B979F5CA8}" type="pres">
      <dgm:prSet presAssocID="{ED131234-0705-4E7D-BC1C-1E3B55292A4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A44E85-F653-415C-904D-5ABFF419FCA0}" type="pres">
      <dgm:prSet presAssocID="{ED131234-0705-4E7D-BC1C-1E3B55292A45}" presName="divider" presStyleLbl="fgShp" presStyleIdx="0" presStyleCnt="1" custScaleY="333333"/>
      <dgm:spPr/>
    </dgm:pt>
    <dgm:pt modelId="{93798FAC-E49F-407B-A8BE-5881D64E41E5}" type="pres">
      <dgm:prSet presAssocID="{FE47597B-8039-4C66-B56E-1D6F1521B28E}" presName="downArrow" presStyleLbl="node1" presStyleIdx="0" presStyleCnt="2"/>
      <dgm:spPr/>
    </dgm:pt>
    <dgm:pt modelId="{05B047A2-FD65-49FA-B763-FC794C386101}" type="pres">
      <dgm:prSet presAssocID="{FE47597B-8039-4C66-B56E-1D6F1521B28E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725AE-85B5-4BB5-B5B3-525128AF928F}" type="pres">
      <dgm:prSet presAssocID="{A0EC4F01-2C05-4B3C-89D3-554F58B59F88}" presName="upArrow" presStyleLbl="node1" presStyleIdx="1" presStyleCnt="2"/>
      <dgm:spPr/>
    </dgm:pt>
    <dgm:pt modelId="{0A235AFA-B314-43DF-A31B-AD66BA4B2DC2}" type="pres">
      <dgm:prSet presAssocID="{A0EC4F01-2C05-4B3C-89D3-554F58B59F88}" presName="upArrowText" presStyleLbl="revTx" presStyleIdx="1" presStyleCnt="2" custScaleX="1879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ED54E0-8AC7-444A-B214-DFECDD31F3BA}" srcId="{ED131234-0705-4E7D-BC1C-1E3B55292A45}" destId="{FE47597B-8039-4C66-B56E-1D6F1521B28E}" srcOrd="0" destOrd="0" parTransId="{A9AAFA9E-F2BE-4FF0-B331-82661456A445}" sibTransId="{1E9BD8F9-A101-4993-BB59-B0A8F7CEE5FA}"/>
    <dgm:cxn modelId="{3786A250-B6CF-4FAE-BC33-F08016B5CF7C}" type="presOf" srcId="{A0EC4F01-2C05-4B3C-89D3-554F58B59F88}" destId="{0A235AFA-B314-43DF-A31B-AD66BA4B2DC2}" srcOrd="0" destOrd="0" presId="urn:microsoft.com/office/officeart/2005/8/layout/arrow3"/>
    <dgm:cxn modelId="{8A02F05A-00CB-49C8-B1BF-3EBAFE9AB3C8}" type="presOf" srcId="{ED131234-0705-4E7D-BC1C-1E3B55292A45}" destId="{BA6C484B-1A4F-42EB-9F37-911B979F5CA8}" srcOrd="0" destOrd="0" presId="urn:microsoft.com/office/officeart/2005/8/layout/arrow3"/>
    <dgm:cxn modelId="{3B0DD956-4179-4965-8869-7A23067EAF7E}" type="presOf" srcId="{FE47597B-8039-4C66-B56E-1D6F1521B28E}" destId="{05B047A2-FD65-49FA-B763-FC794C386101}" srcOrd="0" destOrd="0" presId="urn:microsoft.com/office/officeart/2005/8/layout/arrow3"/>
    <dgm:cxn modelId="{3949A4E8-6131-491A-9487-5DF9646187B1}" srcId="{ED131234-0705-4E7D-BC1C-1E3B55292A45}" destId="{A0EC4F01-2C05-4B3C-89D3-554F58B59F88}" srcOrd="1" destOrd="0" parTransId="{3E0DB506-B92F-40AE-B10B-CCC61DFC33C4}" sibTransId="{F4C529AB-F306-42CB-B0A2-E4DC81A5E1B7}"/>
    <dgm:cxn modelId="{3FD27E5B-CE2E-4C28-BB17-A91F805F439E}" type="presParOf" srcId="{BA6C484B-1A4F-42EB-9F37-911B979F5CA8}" destId="{1AA44E85-F653-415C-904D-5ABFF419FCA0}" srcOrd="0" destOrd="0" presId="urn:microsoft.com/office/officeart/2005/8/layout/arrow3"/>
    <dgm:cxn modelId="{F36874F1-947F-491A-8842-12890B9D44FB}" type="presParOf" srcId="{BA6C484B-1A4F-42EB-9F37-911B979F5CA8}" destId="{93798FAC-E49F-407B-A8BE-5881D64E41E5}" srcOrd="1" destOrd="0" presId="urn:microsoft.com/office/officeart/2005/8/layout/arrow3"/>
    <dgm:cxn modelId="{D7D0AEAE-3533-4AF7-B305-1F43B67DC235}" type="presParOf" srcId="{BA6C484B-1A4F-42EB-9F37-911B979F5CA8}" destId="{05B047A2-FD65-49FA-B763-FC794C386101}" srcOrd="2" destOrd="0" presId="urn:microsoft.com/office/officeart/2005/8/layout/arrow3"/>
    <dgm:cxn modelId="{98273222-790C-4EE8-8940-CB8C78E26296}" type="presParOf" srcId="{BA6C484B-1A4F-42EB-9F37-911B979F5CA8}" destId="{ED6725AE-85B5-4BB5-B5B3-525128AF928F}" srcOrd="3" destOrd="0" presId="urn:microsoft.com/office/officeart/2005/8/layout/arrow3"/>
    <dgm:cxn modelId="{3934927B-6874-4915-8349-143638DF93DF}" type="presParOf" srcId="{BA6C484B-1A4F-42EB-9F37-911B979F5CA8}" destId="{0A235AFA-B314-43DF-A31B-AD66BA4B2DC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383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$1.4M in Growth</a:t>
            </a:r>
          </a:p>
          <a:p>
            <a:r>
              <a:rPr lang="en-US" sz="1600" dirty="0"/>
              <a:t>$500K in CSA</a:t>
            </a:r>
          </a:p>
          <a:p>
            <a:r>
              <a:rPr lang="en-US" sz="1600" dirty="0"/>
              <a:t>$260K in PREP</a:t>
            </a:r>
          </a:p>
          <a:p>
            <a:endParaRPr lang="en-US" sz="1600" dirty="0"/>
          </a:p>
          <a:p>
            <a:r>
              <a:rPr lang="en-US" sz="1600" dirty="0"/>
              <a:t>Dr. Haun will speak to many of these MOE’s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54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77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82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87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91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00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54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71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67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368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74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736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34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8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90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95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8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43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38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 Overview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Jackson Zimmermann</a:t>
            </a:r>
          </a:p>
          <a:p>
            <a:r>
              <a:rPr lang="en-US" sz="3200" dirty="0" smtClean="0"/>
              <a:t>Executive Director – Fiscal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63913575"/>
              </p:ext>
            </p:extLst>
          </p:nvPr>
        </p:nvGraphicFramePr>
        <p:xfrm>
          <a:off x="152400" y="1524000"/>
          <a:ext cx="8686800" cy="4715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84892"/>
            <a:ext cx="9144000" cy="677108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800" spc="-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Free/Reduced Lunch Student Trends</a:t>
            </a:r>
            <a:endParaRPr lang="en-US" sz="3200" spc="-50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6085888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Free/Reduced trends are based upon a three year weighted average to temper major fluctuations</a:t>
            </a:r>
            <a:endParaRPr lang="en-US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5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Maintenance of Effort </a:t>
              </a:r>
              <a:r>
                <a:rPr lang="en-US" sz="1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(Page A-19)</a:t>
              </a: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dirty="0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21336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11500" dirty="0" smtClean="0">
                <a:solidFill>
                  <a:schemeClr val="accent3">
                    <a:lumMod val="50000"/>
                  </a:schemeClr>
                </a:solidFill>
              </a:rPr>
              <a:t>$3,198,210</a:t>
            </a:r>
          </a:p>
        </p:txBody>
      </p:sp>
    </p:spTree>
    <p:extLst>
      <p:ext uri="{BB962C8B-B14F-4D97-AF65-F5344CB8AC3E}">
        <p14:creationId xmlns:p14="http://schemas.microsoft.com/office/powerpoint/2010/main" val="352909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100662"/>
              </p:ext>
            </p:extLst>
          </p:nvPr>
        </p:nvGraphicFramePr>
        <p:xfrm>
          <a:off x="457200" y="936745"/>
          <a:ext cx="8229601" cy="493705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2"/>
                <a:gridCol w="6400799"/>
              </a:tblGrid>
              <a:tr h="1584252">
                <a:tc gridSpan="2">
                  <a:txBody>
                    <a:bodyPr/>
                    <a:lstStyle/>
                    <a:p>
                      <a:pPr algn="l">
                        <a:spcAft>
                          <a:spcPts val="1200"/>
                        </a:spcAft>
                      </a:pPr>
                      <a:r>
                        <a:rPr lang="en-US" sz="2600" b="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World at Work</a:t>
                      </a:r>
                      <a:r>
                        <a:rPr lang="en-US" sz="26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estimates</a:t>
                      </a:r>
                      <a:r>
                        <a:rPr lang="en-US" sz="26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a 2.5% compensation increase.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Based upon</a:t>
                      </a:r>
                      <a:r>
                        <a:rPr lang="en-US" sz="26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staff recommendations, the Joint Boards adopted a 1% – 2% market adjustment.</a:t>
                      </a:r>
                      <a:endParaRPr lang="en-US" sz="2600" b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259597">
                <a:tc>
                  <a:txBody>
                    <a:bodyPr/>
                    <a:lstStyle/>
                    <a:p>
                      <a:pPr algn="l"/>
                      <a:r>
                        <a:rPr lang="en-US" sz="2600" dirty="0" smtClean="0">
                          <a:effectLst/>
                        </a:rPr>
                        <a:t>Classified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Clr>
                          <a:schemeClr val="accent4"/>
                        </a:buClr>
                        <a:buFont typeface="Wingdings" pitchFamily="2" charset="2"/>
                        <a:buChar char="§"/>
                      </a:pPr>
                      <a:r>
                        <a:rPr lang="en-US" sz="2600" dirty="0" smtClean="0">
                          <a:effectLst/>
                        </a:rPr>
                        <a:t>2% pay</a:t>
                      </a:r>
                      <a:r>
                        <a:rPr lang="en-US" sz="2600" baseline="0" dirty="0" smtClean="0">
                          <a:effectLst/>
                        </a:rPr>
                        <a:t> for performance increase</a:t>
                      </a:r>
                    </a:p>
                    <a:p>
                      <a:pPr marL="457200" indent="-457200" algn="l">
                        <a:buClr>
                          <a:schemeClr val="accent4"/>
                        </a:buClr>
                        <a:buFont typeface="Wingdings" pitchFamily="2" charset="2"/>
                        <a:buChar char="§"/>
                      </a:pPr>
                      <a:r>
                        <a:rPr lang="en-US" sz="2600" baseline="0" dirty="0" smtClean="0">
                          <a:effectLst/>
                        </a:rPr>
                        <a:t>Address position discrepancies identified as below defined market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2039348">
                <a:tc>
                  <a:txBody>
                    <a:bodyPr/>
                    <a:lstStyle/>
                    <a:p>
                      <a:pPr algn="l"/>
                      <a:r>
                        <a:rPr lang="en-US" sz="2600" dirty="0" smtClean="0">
                          <a:effectLst/>
                        </a:rPr>
                        <a:t>Teacher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Clr>
                          <a:schemeClr val="accent4"/>
                        </a:buClr>
                        <a:buFont typeface="Wingdings" pitchFamily="2" charset="2"/>
                        <a:buChar char="§"/>
                      </a:pPr>
                      <a:r>
                        <a:rPr lang="en-US" sz="2600" dirty="0" smtClean="0">
                          <a:effectLst/>
                        </a:rPr>
                        <a:t>Meet competitive</a:t>
                      </a:r>
                      <a:r>
                        <a:rPr lang="en-US" sz="2600" baseline="0" dirty="0" smtClean="0">
                          <a:effectLst/>
                        </a:rPr>
                        <a:t> market with scale</a:t>
                      </a:r>
                    </a:p>
                    <a:p>
                      <a:pPr marL="457200" indent="-457200" algn="l">
                        <a:buClr>
                          <a:schemeClr val="accent4"/>
                        </a:buClr>
                        <a:buFont typeface="Wingdings" pitchFamily="2" charset="2"/>
                        <a:buChar char="§"/>
                      </a:pPr>
                      <a:r>
                        <a:rPr lang="en-US" sz="2600" baseline="0" dirty="0" smtClean="0">
                          <a:effectLst/>
                        </a:rPr>
                        <a:t>Maintain anchor point on scale at 0, 10, 20 and 30 years of experience</a:t>
                      </a:r>
                    </a:p>
                    <a:p>
                      <a:pPr marL="457200" indent="-457200" algn="l">
                        <a:buClr>
                          <a:schemeClr val="accent4"/>
                        </a:buClr>
                        <a:buFont typeface="Wingdings" pitchFamily="2" charset="2"/>
                        <a:buChar char="§"/>
                      </a:pPr>
                      <a:r>
                        <a:rPr lang="en-US" sz="2600" baseline="0" dirty="0" smtClean="0">
                          <a:effectLst/>
                        </a:rPr>
                        <a:t>Meet requirements for one-time state funding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spc="-5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Compensation: Market Recommendations</a:t>
              </a:r>
              <a:endParaRPr lang="en-US" sz="3200" spc="-50" dirty="0"/>
            </a:p>
          </p:txBody>
        </p:sp>
      </p:grpSp>
    </p:spTree>
    <p:extLst>
      <p:ext uri="{BB962C8B-B14F-4D97-AF65-F5344CB8AC3E}">
        <p14:creationId xmlns:p14="http://schemas.microsoft.com/office/powerpoint/2010/main" val="9182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11917"/>
              </p:ext>
            </p:extLst>
          </p:nvPr>
        </p:nvGraphicFramePr>
        <p:xfrm>
          <a:off x="0" y="9525"/>
          <a:ext cx="9144000" cy="684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784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887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252289"/>
            <a:ext cx="9144000" cy="64008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233775"/>
            <a:ext cx="8229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800" spc="-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Compensation: Teacher Increases</a:t>
            </a:r>
            <a:endParaRPr lang="en-US" sz="3200" spc="-50" dirty="0"/>
          </a:p>
        </p:txBody>
      </p:sp>
    </p:spTree>
    <p:extLst>
      <p:ext uri="{BB962C8B-B14F-4D97-AF65-F5344CB8AC3E}">
        <p14:creationId xmlns:p14="http://schemas.microsoft.com/office/powerpoint/2010/main" val="221896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657077"/>
              </p:ext>
            </p:extLst>
          </p:nvPr>
        </p:nvGraphicFramePr>
        <p:xfrm>
          <a:off x="457198" y="1371600"/>
          <a:ext cx="8229602" cy="3200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800602"/>
                <a:gridCol w="1714500"/>
                <a:gridCol w="1714500"/>
              </a:tblGrid>
              <a:tr h="939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effectLst/>
                        </a:rPr>
                        <a:t>Each full-time participating employee will receive:</a:t>
                      </a:r>
                      <a:endParaRPr lang="en-US" sz="3200" b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2012-13</a:t>
                      </a:r>
                      <a:endParaRPr lang="en-US" sz="3200" b="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2013-14</a:t>
                      </a:r>
                      <a:endParaRPr lang="en-US" sz="3200" b="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93980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effectLst/>
                        </a:rPr>
                        <a:t>Health Insurance</a:t>
                      </a:r>
                      <a:r>
                        <a:rPr lang="en-US" sz="3200" baseline="0" dirty="0" smtClean="0">
                          <a:effectLst/>
                        </a:rPr>
                        <a:t> Contribution</a:t>
                      </a:r>
                      <a:endParaRPr lang="en-US" sz="3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200" dirty="0" smtClean="0">
                          <a:effectLst/>
                        </a:rPr>
                        <a:t>$6,745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200" dirty="0" smtClean="0">
                          <a:effectLst/>
                        </a:rPr>
                        <a:t>$7,217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93980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effectLst/>
                        </a:rPr>
                        <a:t>Dental Insurance Contribution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200" dirty="0" smtClean="0">
                          <a:effectLst/>
                        </a:rPr>
                        <a:t>$301</a:t>
                      </a:r>
                      <a:endParaRPr lang="en-US" sz="3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200" dirty="0" smtClean="0">
                          <a:effectLst/>
                        </a:rPr>
                        <a:t>$322</a:t>
                      </a:r>
                      <a:endParaRPr lang="en-US" sz="3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152400"/>
            <a:ext cx="9144000" cy="64008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0" y="1524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600" spc="-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Benefits Summary</a:t>
            </a:r>
            <a:endParaRPr lang="en-US" sz="2800" spc="-50" dirty="0"/>
          </a:p>
        </p:txBody>
      </p:sp>
    </p:spTree>
    <p:extLst>
      <p:ext uri="{BB962C8B-B14F-4D97-AF65-F5344CB8AC3E}">
        <p14:creationId xmlns:p14="http://schemas.microsoft.com/office/powerpoint/2010/main" val="218277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5862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247114"/>
            <a:ext cx="9144000" cy="64008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2286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600" spc="-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 Portion of Health Costs over Six Years</a:t>
            </a:r>
            <a:endParaRPr lang="en-US" sz="2800" spc="-50" dirty="0"/>
          </a:p>
        </p:txBody>
      </p:sp>
    </p:spTree>
    <p:extLst>
      <p:ext uri="{BB962C8B-B14F-4D97-AF65-F5344CB8AC3E}">
        <p14:creationId xmlns:p14="http://schemas.microsoft.com/office/powerpoint/2010/main" val="418954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0" y="2057400"/>
            <a:ext cx="1219200" cy="1219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5% Employee Share 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084968724"/>
              </p:ext>
            </p:extLst>
          </p:nvPr>
        </p:nvGraphicFramePr>
        <p:xfrm>
          <a:off x="457199" y="1143000"/>
          <a:ext cx="8229599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VRS Rates Over Time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306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Changes in </a:t>
            </a:r>
            <a:b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Budgeting Practices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457200" y="3124200"/>
            <a:ext cx="6096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800" dirty="0" smtClean="0"/>
              <a:t>Lapse Account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800" dirty="0"/>
              <a:t>Realigning Budgets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5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50862" y="914400"/>
            <a:ext cx="4040188" cy="639762"/>
          </a:xfrm>
        </p:spPr>
        <p:txBody>
          <a:bodyPr anchor="ctr"/>
          <a:lstStyle/>
          <a:p>
            <a:pPr algn="ctr"/>
            <a:r>
              <a:rPr lang="en-US" dirty="0" smtClean="0"/>
              <a:t>Budget to Budget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6238534"/>
              </p:ext>
            </p:extLst>
          </p:nvPr>
        </p:nvGraphicFramePr>
        <p:xfrm>
          <a:off x="457200" y="1828800"/>
          <a:ext cx="3962400" cy="464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953000" y="914400"/>
            <a:ext cx="3810000" cy="639762"/>
          </a:xfrm>
        </p:spPr>
        <p:txBody>
          <a:bodyPr anchor="ctr"/>
          <a:lstStyle/>
          <a:p>
            <a:pPr algn="ctr"/>
            <a:r>
              <a:rPr lang="en-US" dirty="0" smtClean="0"/>
              <a:t>Within Budget Year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33931096"/>
              </p:ext>
            </p:extLst>
          </p:nvPr>
        </p:nvGraphicFramePr>
        <p:xfrm>
          <a:off x="5029200" y="1600200"/>
          <a:ext cx="4041775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179606"/>
            <a:ext cx="91440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Compensation Lapse Cycles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77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Budget Book</a:t>
            </a:r>
            <a:endParaRPr lang="en-US" dirty="0"/>
          </a:p>
        </p:txBody>
      </p:sp>
      <p:graphicFrame>
        <p:nvGraphicFramePr>
          <p:cNvPr id="12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7154138"/>
              </p:ext>
            </p:extLst>
          </p:nvPr>
        </p:nvGraphicFramePr>
        <p:xfrm>
          <a:off x="6096000" y="1600200"/>
          <a:ext cx="2743200" cy="1645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Section C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Operational</a:t>
                      </a:r>
                      <a:r>
                        <a:rPr lang="en-US" sz="3200" b="1" baseline="0" dirty="0" smtClean="0"/>
                        <a:t> Expenses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754445"/>
              </p:ext>
            </p:extLst>
          </p:nvPr>
        </p:nvGraphicFramePr>
        <p:xfrm>
          <a:off x="457200" y="3480557"/>
          <a:ext cx="2743200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Section D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Self-Sustaining</a:t>
                      </a:r>
                    </a:p>
                    <a:p>
                      <a:pPr algn="ctr"/>
                      <a:r>
                        <a:rPr lang="en-US" sz="3200" b="1" dirty="0" smtClean="0"/>
                        <a:t>Expenses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765215"/>
              </p:ext>
            </p:extLst>
          </p:nvPr>
        </p:nvGraphicFramePr>
        <p:xfrm>
          <a:off x="3276600" y="3480557"/>
          <a:ext cx="2743200" cy="1645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Section E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Budget Data</a:t>
                      </a:r>
                    </a:p>
                    <a:p>
                      <a:pPr algn="ctr"/>
                      <a:r>
                        <a:rPr lang="en-US" sz="3200" b="1" dirty="0" smtClean="0"/>
                        <a:t>Analysis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845763"/>
              </p:ext>
            </p:extLst>
          </p:nvPr>
        </p:nvGraphicFramePr>
        <p:xfrm>
          <a:off x="6096000" y="3480557"/>
          <a:ext cx="2743200" cy="16459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Section F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Supporting</a:t>
                      </a:r>
                      <a:r>
                        <a:rPr lang="en-US" sz="3200" b="1" baseline="0" dirty="0" smtClean="0"/>
                        <a:t> Documents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353682"/>
              </p:ext>
            </p:extLst>
          </p:nvPr>
        </p:nvGraphicFramePr>
        <p:xfrm>
          <a:off x="3276600" y="1600200"/>
          <a:ext cx="2743200" cy="1645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Section B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Revenue Analysis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639149"/>
              </p:ext>
            </p:extLst>
          </p:nvPr>
        </p:nvGraphicFramePr>
        <p:xfrm>
          <a:off x="457200" y="1600200"/>
          <a:ext cx="2743200" cy="1645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43200"/>
              </a:tblGrid>
              <a:tr h="55447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Section A</a:t>
                      </a:r>
                      <a:endParaRPr lang="en-US" sz="3200" b="1" dirty="0"/>
                    </a:p>
                  </a:txBody>
                  <a:tcPr/>
                </a:tc>
              </a:tr>
              <a:tr h="8933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Overview</a:t>
                      </a:r>
                    </a:p>
                    <a:p>
                      <a:pPr algn="ctr"/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7B3-8068-46C3-B876-6743931D3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6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46656027"/>
              </p:ext>
            </p:extLst>
          </p:nvPr>
        </p:nvGraphicFramePr>
        <p:xfrm>
          <a:off x="457200" y="9144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493722" y="2832300"/>
            <a:ext cx="22974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Lapse </a:t>
            </a:r>
            <a:endParaRPr lang="en-US" sz="6600" dirty="0"/>
          </a:p>
        </p:txBody>
      </p:sp>
      <p:sp>
        <p:nvSpPr>
          <p:cNvPr id="6" name="Rectangle 5"/>
          <p:cNvSpPr/>
          <p:nvPr/>
        </p:nvSpPr>
        <p:spPr>
          <a:xfrm>
            <a:off x="0" y="179606"/>
            <a:ext cx="91440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Balancing Risk and Expectations Through Lapse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30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91358"/>
              </p:ext>
            </p:extLst>
          </p:nvPr>
        </p:nvGraphicFramePr>
        <p:xfrm>
          <a:off x="76200" y="1219200"/>
          <a:ext cx="8839200" cy="44195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19600"/>
                <a:gridCol w="4419600"/>
              </a:tblGrid>
              <a:tr h="11838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Fiscal Year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Percent Savings in Salaries and Benefits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947057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2010-2011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1.13%</a:t>
                      </a:r>
                      <a:endParaRPr lang="en-US" sz="2800" b="1" dirty="0"/>
                    </a:p>
                  </a:txBody>
                  <a:tcPr anchor="ctr"/>
                </a:tc>
              </a:tr>
              <a:tr h="110490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2011-2012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2.30%</a:t>
                      </a:r>
                      <a:endParaRPr lang="en-US" sz="2800" b="1" dirty="0"/>
                    </a:p>
                  </a:txBody>
                  <a:tcPr anchor="ctr"/>
                </a:tc>
              </a:tr>
              <a:tr h="1183821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Proposed Lapse</a:t>
                      </a:r>
                      <a:r>
                        <a:rPr lang="en-US" sz="2800" b="1" baseline="0" dirty="0" smtClean="0"/>
                        <a:t> Increase </a:t>
                      </a:r>
                      <a:r>
                        <a:rPr lang="en-US" sz="2800" b="1" dirty="0" smtClean="0"/>
                        <a:t>2013-2014 </a:t>
                      </a:r>
                      <a:r>
                        <a:rPr lang="en-US" sz="2400" b="1" dirty="0" smtClean="0"/>
                        <a:t>($1.5M Increase)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1.16%</a:t>
                      </a:r>
                      <a:endParaRPr lang="en-US" sz="28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179606"/>
            <a:ext cx="91440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Balancing Risk and Expectations Through Lapse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468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Budgeting Focus:</a:t>
            </a:r>
          </a:p>
          <a:p>
            <a:pPr marL="0" indent="0">
              <a:buNone/>
            </a:pPr>
            <a:r>
              <a:rPr lang="en-US" dirty="0" smtClean="0"/>
              <a:t>Reduce the </a:t>
            </a:r>
            <a:r>
              <a:rPr lang="en-US" b="1" i="1" dirty="0" smtClean="0"/>
              <a:t>variance</a:t>
            </a:r>
            <a:r>
              <a:rPr lang="en-US" dirty="0" smtClean="0"/>
              <a:t> between actual and budgeted amounts where it made sense.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Outcome:</a:t>
            </a:r>
          </a:p>
          <a:p>
            <a:pPr marL="0" indent="0">
              <a:buNone/>
            </a:pPr>
            <a:r>
              <a:rPr lang="en-US" dirty="0" smtClean="0"/>
              <a:t>The number of departments and schools that had a variance of greater than 20% was reduced by 60%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04800"/>
            <a:ext cx="9144000" cy="7694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Realigning Budgets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34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508784"/>
              </p:ext>
            </p:extLst>
          </p:nvPr>
        </p:nvGraphicFramePr>
        <p:xfrm>
          <a:off x="76200" y="1447800"/>
          <a:ext cx="8839200" cy="11562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422400"/>
                <a:gridCol w="1473200"/>
                <a:gridCol w="1473200"/>
                <a:gridCol w="1473200"/>
                <a:gridCol w="1473200"/>
              </a:tblGrid>
              <a:tr h="385430">
                <a:tc>
                  <a:txBody>
                    <a:bodyPr/>
                    <a:lstStyle/>
                    <a:p>
                      <a:r>
                        <a:rPr lang="en-US" dirty="0" smtClean="0"/>
                        <a:t>Fund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 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Adopted</a:t>
                      </a:r>
                      <a:r>
                        <a:rPr lang="en-US" baseline="0" dirty="0" smtClean="0"/>
                        <a:t> 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Variance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Sups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Variance</a:t>
                      </a:r>
                      <a:endParaRPr lang="en-US" dirty="0"/>
                    </a:p>
                  </a:txBody>
                  <a:tcPr/>
                </a:tc>
              </a:tr>
              <a:tr h="385430">
                <a:tc>
                  <a:txBody>
                    <a:bodyPr/>
                    <a:lstStyle/>
                    <a:p>
                      <a:r>
                        <a:rPr lang="en-US" dirty="0" smtClean="0"/>
                        <a:t>W.</a:t>
                      </a:r>
                      <a:r>
                        <a:rPr lang="en-US" baseline="0" dirty="0" smtClean="0"/>
                        <a:t> Albemarle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569,607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407,439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-28.47%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569,914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0.05%</a:t>
                      </a:r>
                      <a:endParaRPr lang="en-US" dirty="0"/>
                    </a:p>
                  </a:txBody>
                  <a:tcPr/>
                </a:tc>
              </a:tr>
              <a:tr h="385430">
                <a:tc>
                  <a:txBody>
                    <a:bodyPr/>
                    <a:lstStyle/>
                    <a:p>
                      <a:r>
                        <a:rPr lang="en-US" dirty="0" smtClean="0"/>
                        <a:t>Federal </a:t>
                      </a:r>
                      <a:r>
                        <a:rPr lang="en-US" dirty="0" err="1" smtClean="0"/>
                        <a:t>Pgms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925,507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1,654,534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78.77%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995,410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7.55%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27432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Accomplished by: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Transferring Money from Departments into Schools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Budgeting Anticipated Carryover to Schools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Budgeted Anticipated Donations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228600"/>
            <a:ext cx="9144000" cy="7694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Realigning Budgets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4167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173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Revenue Sources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(in Millions)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2308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59436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Total Revenues: $153,972,043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7B3-8068-46C3-B876-6743931D3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1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Revenues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276282"/>
              </p:ext>
            </p:extLst>
          </p:nvPr>
        </p:nvGraphicFramePr>
        <p:xfrm>
          <a:off x="304800" y="1066800"/>
          <a:ext cx="8382000" cy="4668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752600"/>
                <a:gridCol w="1981200"/>
                <a:gridCol w="1447800"/>
                <a:gridCol w="1600200"/>
              </a:tblGrid>
              <a:tr h="914402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FY 2012-2013</a:t>
                      </a:r>
                    </a:p>
                    <a:p>
                      <a:pPr algn="ctr"/>
                      <a:r>
                        <a:rPr lang="en-US" b="1" dirty="0" smtClean="0"/>
                        <a:t>School Board’s </a:t>
                      </a:r>
                    </a:p>
                    <a:p>
                      <a:pPr algn="ctr"/>
                      <a:r>
                        <a:rPr lang="en-US" b="1" u="sng" dirty="0" smtClean="0"/>
                        <a:t>Adopted</a:t>
                      </a:r>
                      <a:endParaRPr lang="en-US" b="1" u="sng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FY 2013-2014</a:t>
                      </a:r>
                    </a:p>
                    <a:p>
                      <a:pPr algn="ctr"/>
                      <a:r>
                        <a:rPr lang="en-US" b="1" dirty="0" smtClean="0"/>
                        <a:t>Superintendent’s </a:t>
                      </a:r>
                      <a:r>
                        <a:rPr lang="en-US" b="1" u="sng" dirty="0" smtClean="0"/>
                        <a:t>Requested</a:t>
                      </a:r>
                      <a:endParaRPr lang="en-US" b="1" u="sng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 Change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% Change</a:t>
                      </a:r>
                      <a:endParaRPr lang="en-US" b="1" dirty="0"/>
                    </a:p>
                  </a:txBody>
                  <a:tcPr anchor="b"/>
                </a:tc>
              </a:tr>
              <a:tr h="53339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Local-Schools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$1,592,574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$2,052,531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$459,957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28.88%</a:t>
                      </a:r>
                    </a:p>
                  </a:txBody>
                  <a:tcPr marL="9525" marR="9525" marT="9525" marB="0" anchor="ctr"/>
                </a:tc>
              </a:tr>
              <a:tr h="3728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State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$42,950,045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$43,319,323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$369,278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0.86%</a:t>
                      </a:r>
                    </a:p>
                  </a:txBody>
                  <a:tcPr marL="9525" marR="9525" marT="9525" marB="0" anchor="ctr"/>
                </a:tc>
              </a:tr>
              <a:tr h="44095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Federal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$2,935,218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$2,935,218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/>
                </a:tc>
              </a:tr>
              <a:tr h="43282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Local Transfers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$100,106,298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$102,618,995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$2,512,697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2.51%</a:t>
                      </a:r>
                    </a:p>
                  </a:txBody>
                  <a:tcPr marL="9525" marR="9525" marT="9525" marB="0" anchor="ctr"/>
                </a:tc>
              </a:tr>
              <a:tr h="500906">
                <a:tc>
                  <a:txBody>
                    <a:bodyPr/>
                    <a:lstStyle/>
                    <a:p>
                      <a:r>
                        <a:rPr lang="en-US" b="1" u="none" dirty="0" smtClean="0"/>
                        <a:t>Use</a:t>
                      </a:r>
                      <a:r>
                        <a:rPr lang="en-US" b="1" u="none" baseline="0" dirty="0" smtClean="0"/>
                        <a:t> of Fund Balance</a:t>
                      </a:r>
                      <a:endParaRPr lang="en-US" b="1" u="non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none" dirty="0" smtClean="0"/>
                        <a:t>$2,790,771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none" dirty="0" smtClean="0"/>
                        <a:t>$2,170,976</a:t>
                      </a:r>
                      <a:endParaRPr lang="en-US" b="1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($619,795)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-22.21%</a:t>
                      </a:r>
                    </a:p>
                  </a:txBody>
                  <a:tcPr marL="9525" marR="9525" marT="9525" marB="0" anchor="ctr"/>
                </a:tc>
              </a:tr>
              <a:tr h="500906">
                <a:tc>
                  <a:txBody>
                    <a:bodyPr/>
                    <a:lstStyle/>
                    <a:p>
                      <a:r>
                        <a:rPr lang="en-US" b="1" u="sng" dirty="0" smtClean="0"/>
                        <a:t>CIP</a:t>
                      </a:r>
                      <a:r>
                        <a:rPr lang="en-US" b="1" u="sng" baseline="0" dirty="0" smtClean="0"/>
                        <a:t> and Other Transfers</a:t>
                      </a:r>
                      <a:endParaRPr lang="en-US" b="1" u="sng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sng" dirty="0" smtClean="0"/>
                        <a:t>$875,000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 smtClean="0"/>
                        <a:t>$875,000</a:t>
                      </a:r>
                      <a:endParaRPr lang="en-US" b="1" u="sng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b"/>
                </a:tc>
              </a:tr>
              <a:tr h="69392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Totals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$151,249,906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$153,972,043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$2,722,137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1.80%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7B3-8068-46C3-B876-6743931D3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05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076716"/>
              </p:ext>
            </p:extLst>
          </p:nvPr>
        </p:nvGraphicFramePr>
        <p:xfrm>
          <a:off x="0" y="0"/>
          <a:ext cx="9144000" cy="6909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5448"/>
                <a:gridCol w="3438552"/>
              </a:tblGrid>
              <a:tr h="1029756">
                <a:tc gridSpan="2"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Use of Fund Balance</a:t>
                      </a:r>
                      <a:endParaRPr lang="en-US" sz="5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9332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</a:t>
                      </a:r>
                      <a:r>
                        <a:rPr lang="en-US" sz="2800" baseline="0" dirty="0" smtClean="0"/>
                        <a:t> Fund Balance (Unaudited)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$7,932,654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9910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Budgeted in FY 12-13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$2,790,771</a:t>
                      </a:r>
                      <a:endParaRPr lang="en-US" sz="36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8083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Anticipated</a:t>
                      </a:r>
                      <a:r>
                        <a:rPr lang="en-US" sz="2800" baseline="0" dirty="0" smtClean="0"/>
                        <a:t> Transfer to CIP (FY 12/13)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$2,300,000</a:t>
                      </a:r>
                      <a:endParaRPr lang="en-US" sz="36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8083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Proposed Use in</a:t>
                      </a:r>
                      <a:r>
                        <a:rPr lang="en-US" sz="2800" baseline="0" dirty="0" smtClean="0"/>
                        <a:t> FY 13-14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$2,170,976</a:t>
                      </a:r>
                      <a:endParaRPr lang="en-US" sz="36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1736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Projected</a:t>
                      </a:r>
                      <a:r>
                        <a:rPr lang="en-US" sz="2800" baseline="0" dirty="0" smtClean="0"/>
                        <a:t> Available Fund Balance </a:t>
                      </a:r>
                      <a:br>
                        <a:rPr lang="en-US" sz="2800" baseline="0" dirty="0" smtClean="0"/>
                      </a:br>
                      <a:r>
                        <a:rPr lang="en-US" sz="2800" baseline="0" dirty="0" smtClean="0"/>
                        <a:t>FY 13-14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$670,907</a:t>
                      </a:r>
                      <a:endParaRPr lang="en-US" sz="36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80581">
                <a:tc>
                  <a:txBody>
                    <a:bodyPr/>
                    <a:lstStyle/>
                    <a:p>
                      <a:r>
                        <a:rPr lang="en-US" sz="2800" baseline="0" dirty="0" smtClean="0"/>
                        <a:t>Fund Balance Percentage of FY 13-14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(As a % of Current Anticipated Revenues)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0.44%</a:t>
                      </a:r>
                      <a:endParaRPr lang="en-US" sz="3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7B3-8068-46C3-B876-6743931D3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</a:t>
            </a:r>
            <a:r>
              <a:rPr lang="en-US" sz="480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Invest </a:t>
            </a:r>
            <a:b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Resources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100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Superintendent's </a:t>
            </a:r>
            <a:r>
              <a:rPr lang="en-US" sz="2800" b="1" dirty="0" smtClean="0"/>
              <a:t>2013/2014 </a:t>
            </a:r>
            <a:r>
              <a:rPr lang="en-US" sz="2800" b="1" dirty="0"/>
              <a:t>Proposed </a:t>
            </a:r>
            <a:r>
              <a:rPr lang="en-US" sz="2800" b="1" dirty="0" smtClean="0"/>
              <a:t>Budget</a:t>
            </a:r>
            <a:br>
              <a:rPr lang="en-US" sz="2800" b="1" dirty="0" smtClean="0"/>
            </a:br>
            <a:r>
              <a:rPr lang="en-US" sz="2800" b="1" dirty="0" smtClean="0"/>
              <a:t>By </a:t>
            </a:r>
            <a:r>
              <a:rPr lang="en-US" sz="2800" b="1" dirty="0"/>
              <a:t>Type of </a:t>
            </a:r>
            <a:r>
              <a:rPr lang="en-US" sz="2800" b="1" dirty="0" smtClean="0"/>
              <a:t>Expense</a:t>
            </a:r>
            <a:r>
              <a:rPr lang="en-US" sz="2800" b="1" dirty="0"/>
              <a:t>	</a:t>
            </a:r>
            <a:endParaRPr lang="en-US" sz="5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389648"/>
              </p:ext>
            </p:extLst>
          </p:nvPr>
        </p:nvGraphicFramePr>
        <p:xfrm>
          <a:off x="457200" y="16002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6400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Total Expenses: $155,444,689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7B3-8068-46C3-B876-6743931D3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58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Drivers of the Superintendent’s Funding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Enrollment</a:t>
            </a:r>
          </a:p>
          <a:p>
            <a:r>
              <a:rPr lang="en-US" dirty="0" smtClean="0"/>
              <a:t>Free/Reduced Lunch Students</a:t>
            </a:r>
          </a:p>
          <a:p>
            <a:r>
              <a:rPr lang="en-US" dirty="0" smtClean="0"/>
              <a:t>Maintenance of Effort</a:t>
            </a:r>
          </a:p>
          <a:p>
            <a:r>
              <a:rPr lang="en-US" dirty="0" smtClean="0"/>
              <a:t>Market Competitiveness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46" y="4248150"/>
            <a:ext cx="3045146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9834421"/>
              </p:ext>
            </p:extLst>
          </p:nvPr>
        </p:nvGraphicFramePr>
        <p:xfrm>
          <a:off x="457200" y="1819364"/>
          <a:ext cx="8229600" cy="481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spc="-5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Student Enrollment</a:t>
              </a:r>
              <a:endParaRPr lang="en-US" sz="3200" spc="-5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7200" y="988367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Enrollment is projected to increase by 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6.52%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(846 students) </a:t>
            </a:r>
            <a:b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 the next 5 years.</a:t>
            </a:r>
            <a:endParaRPr lang="en-US" sz="2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614</Words>
  <Application>Microsoft Office PowerPoint</Application>
  <PresentationFormat>On-screen Show (4:3)</PresentationFormat>
  <Paragraphs>215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1_Office Theme</vt:lpstr>
      <vt:lpstr>PowerPoint Presentation</vt:lpstr>
      <vt:lpstr>Your Budget Book</vt:lpstr>
      <vt:lpstr>Revenue Sources  (in Millions)</vt:lpstr>
      <vt:lpstr>Revenues</vt:lpstr>
      <vt:lpstr>PowerPoint Presentation</vt:lpstr>
      <vt:lpstr>PowerPoint Presentation</vt:lpstr>
      <vt:lpstr>Superintendent's 2013/2014 Proposed Budget By Type of Expense </vt:lpstr>
      <vt:lpstr>Drivers of the Superintendent’s Funding Request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71</cp:revision>
  <dcterms:created xsi:type="dcterms:W3CDTF">2013-01-15T14:57:34Z</dcterms:created>
  <dcterms:modified xsi:type="dcterms:W3CDTF">2013-01-22T23:30:22Z</dcterms:modified>
</cp:coreProperties>
</file>